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1"/>
  </p:notesMasterIdLst>
  <p:handoutMasterIdLst>
    <p:handoutMasterId r:id="rId32"/>
  </p:handoutMasterIdLst>
  <p:sldIdLst>
    <p:sldId id="375" r:id="rId5"/>
    <p:sldId id="305" r:id="rId6"/>
    <p:sldId id="419" r:id="rId7"/>
    <p:sldId id="434" r:id="rId8"/>
    <p:sldId id="435" r:id="rId9"/>
    <p:sldId id="436" r:id="rId10"/>
    <p:sldId id="443" r:id="rId11"/>
    <p:sldId id="431" r:id="rId12"/>
    <p:sldId id="422" r:id="rId13"/>
    <p:sldId id="423" r:id="rId14"/>
    <p:sldId id="446" r:id="rId15"/>
    <p:sldId id="426" r:id="rId16"/>
    <p:sldId id="449" r:id="rId17"/>
    <p:sldId id="450" r:id="rId18"/>
    <p:sldId id="447" r:id="rId19"/>
    <p:sldId id="427" r:id="rId20"/>
    <p:sldId id="428" r:id="rId21"/>
    <p:sldId id="429" r:id="rId22"/>
    <p:sldId id="445" r:id="rId23"/>
    <p:sldId id="448" r:id="rId24"/>
    <p:sldId id="418" r:id="rId25"/>
    <p:sldId id="451" r:id="rId26"/>
    <p:sldId id="440" r:id="rId27"/>
    <p:sldId id="441" r:id="rId28"/>
    <p:sldId id="444" r:id="rId29"/>
    <p:sldId id="44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E2BE"/>
    <a:srgbClr val="E3AD43"/>
    <a:srgbClr val="023062"/>
    <a:srgbClr val="E8AF3F"/>
    <a:srgbClr val="B99546"/>
    <a:srgbClr val="15D1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78"/>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6/26/2023</a:t>
            </a:fld>
            <a:endParaRPr lang="en-US"/>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1F6A72-B8BB-4CA0-BA5B-3BEE1A502591}" type="datetimeFigureOut">
              <a:rPr lang="en-US" smtClean="0"/>
              <a:t>6/26/2023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7F9FEF-89F3-4946-8282-7B6644765058}" type="slidenum">
              <a:rPr lang="en-US" smtClean="0"/>
              <a:t>‹#›</a:t>
            </a:fld>
            <a:endParaRPr lang="en-US"/>
          </a:p>
        </p:txBody>
      </p:sp>
    </p:spTree>
    <p:extLst>
      <p:ext uri="{BB962C8B-B14F-4D97-AF65-F5344CB8AC3E}">
        <p14:creationId xmlns:p14="http://schemas.microsoft.com/office/powerpoint/2010/main" val="2693001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27F9FEF-89F3-4946-8282-7B6644765058}" type="slidenum">
              <a:rPr lang="en-US" smtClean="0"/>
              <a:t>6</a:t>
            </a:fld>
            <a:endParaRPr lang="en-US"/>
          </a:p>
        </p:txBody>
      </p:sp>
    </p:spTree>
    <p:extLst>
      <p:ext uri="{BB962C8B-B14F-4D97-AF65-F5344CB8AC3E}">
        <p14:creationId xmlns:p14="http://schemas.microsoft.com/office/powerpoint/2010/main" val="3219219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https://ph.indeed.com/?r=us</a:t>
            </a:r>
          </a:p>
        </p:txBody>
      </p:sp>
      <p:sp>
        <p:nvSpPr>
          <p:cNvPr id="4" name="Slide Number Placeholder 3"/>
          <p:cNvSpPr>
            <a:spLocks noGrp="1"/>
          </p:cNvSpPr>
          <p:nvPr>
            <p:ph type="sldNum" sz="quarter" idx="5"/>
          </p:nvPr>
        </p:nvSpPr>
        <p:spPr/>
        <p:txBody>
          <a:bodyPr/>
          <a:lstStyle/>
          <a:p>
            <a:fld id="{927F9FEF-89F3-4946-8282-7B6644765058}" type="slidenum">
              <a:rPr lang="en-US" smtClean="0"/>
              <a:t>11</a:t>
            </a:fld>
            <a:endParaRPr lang="en-US"/>
          </a:p>
        </p:txBody>
      </p:sp>
    </p:spTree>
    <p:extLst>
      <p:ext uri="{BB962C8B-B14F-4D97-AF65-F5344CB8AC3E}">
        <p14:creationId xmlns:p14="http://schemas.microsoft.com/office/powerpoint/2010/main" val="1879506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1E185E6-E548-4653-A1F2-B5D2AEFC3985}"/>
              </a:ext>
            </a:extLst>
          </p:cNvPr>
          <p:cNvSpPr>
            <a:spLocks noGrp="1"/>
          </p:cNvSpPr>
          <p:nvPr>
            <p:ph type="dt" sz="half" idx="10"/>
          </p:nvPr>
        </p:nvSpPr>
        <p:spPr/>
        <p:txBody>
          <a:bodyPr/>
          <a:lstStyle/>
          <a:p>
            <a:fld id="{F5356824-A55C-4F44-B9CB-109B027241D7}" type="datetimeFigureOut">
              <a:rPr lang="en-US" smtClean="0"/>
              <a:t>6/26/2023</a:t>
            </a:fld>
            <a:endParaRPr lang="en-US"/>
          </a:p>
        </p:txBody>
      </p:sp>
      <p:sp>
        <p:nvSpPr>
          <p:cNvPr id="4" name="Footer Placeholder 3">
            <a:extLst>
              <a:ext uri="{FF2B5EF4-FFF2-40B4-BE49-F238E27FC236}">
                <a16:creationId xmlns:a16="http://schemas.microsoft.com/office/drawing/2014/main" id="{0EF56CE3-2B1B-4B6A-89F0-6E630D1B4C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49874E-82FC-44A3-82B6-B19657A2278E}"/>
              </a:ext>
            </a:extLst>
          </p:cNvPr>
          <p:cNvSpPr>
            <a:spLocks noGrp="1"/>
          </p:cNvSpPr>
          <p:nvPr>
            <p:ph type="sldNum" sz="quarter" idx="12"/>
          </p:nvPr>
        </p:nvSpPr>
        <p:spPr/>
        <p:txBody>
          <a:bodyPr/>
          <a:lstStyle/>
          <a:p>
            <a:fld id="{62C6627B-E4D5-2947-8E88-B84039729B99}" type="slidenum">
              <a:rPr lang="en-US" smtClean="0"/>
              <a:t>‹#›</a:t>
            </a:fld>
            <a:endParaRPr lang="en-US"/>
          </a:p>
        </p:txBody>
      </p:sp>
    </p:spTree>
    <p:extLst>
      <p:ext uri="{BB962C8B-B14F-4D97-AF65-F5344CB8AC3E}">
        <p14:creationId xmlns:p14="http://schemas.microsoft.com/office/powerpoint/2010/main" val="310283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6/26/2023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mj-lt"/>
              </a:defRPr>
            </a:lvl1pPr>
          </a:lstStyle>
          <a:p>
            <a:r>
              <a:rPr lang="en-US"/>
              <a:t>TITLE GOEs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800">
                <a:solidFill>
                  <a:schemeClr val="bg1"/>
                </a:solidFill>
                <a:latin typeface="+mj-lt"/>
              </a:defRPr>
            </a:lvl1pPr>
            <a:lvl2pPr marL="457200" indent="0">
              <a:lnSpc>
                <a:spcPct val="100000"/>
              </a:lnSpc>
              <a:buNone/>
              <a:defRPr sz="1800">
                <a:solidFill>
                  <a:schemeClr val="bg1"/>
                </a:solidFill>
                <a:latin typeface="+mj-lt"/>
              </a:defRPr>
            </a:lvl2pPr>
            <a:lvl3pPr marL="914400" indent="0">
              <a:lnSpc>
                <a:spcPct val="100000"/>
              </a:lnSpc>
              <a:buNone/>
              <a:defRPr sz="1800">
                <a:solidFill>
                  <a:schemeClr val="bg1"/>
                </a:solidFill>
                <a:latin typeface="+mj-lt"/>
              </a:defRPr>
            </a:lvl3pPr>
            <a:lvl4pPr marL="1371600" indent="0">
              <a:lnSpc>
                <a:spcPct val="100000"/>
              </a:lnSpc>
              <a:buNone/>
              <a:defRPr sz="1800">
                <a:solidFill>
                  <a:schemeClr val="bg1"/>
                </a:solidFill>
                <a:latin typeface="+mj-lt"/>
              </a:defRPr>
            </a:lvl4pPr>
            <a:lvl5pPr marL="1828800" indent="0">
              <a:lnSpc>
                <a:spcPct val="100000"/>
              </a:lnSpc>
              <a:buNone/>
              <a:defRPr sz="18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E23459A-049B-4360-9C10-C4445680ECA1}"/>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35480676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6/26/2023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mj-lt"/>
              </a:defRPr>
            </a:lvl1pPr>
          </a:lstStyle>
          <a:p>
            <a:r>
              <a:rPr lang="en-US"/>
              <a:t>TITLE GOEs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800">
                <a:solidFill>
                  <a:schemeClr val="bg1"/>
                </a:solidFill>
                <a:latin typeface="+mj-lt"/>
              </a:defRPr>
            </a:lvl1pPr>
            <a:lvl2pPr marL="457200" indent="0">
              <a:lnSpc>
                <a:spcPct val="100000"/>
              </a:lnSpc>
              <a:buNone/>
              <a:defRPr sz="1800">
                <a:solidFill>
                  <a:schemeClr val="bg1"/>
                </a:solidFill>
                <a:latin typeface="+mj-lt"/>
              </a:defRPr>
            </a:lvl2pPr>
            <a:lvl3pPr marL="914400" indent="0">
              <a:lnSpc>
                <a:spcPct val="100000"/>
              </a:lnSpc>
              <a:buNone/>
              <a:defRPr sz="1800">
                <a:solidFill>
                  <a:schemeClr val="bg1"/>
                </a:solidFill>
                <a:latin typeface="+mj-lt"/>
              </a:defRPr>
            </a:lvl3pPr>
            <a:lvl4pPr marL="1371600" indent="0">
              <a:lnSpc>
                <a:spcPct val="100000"/>
              </a:lnSpc>
              <a:buNone/>
              <a:defRPr sz="1800">
                <a:solidFill>
                  <a:schemeClr val="bg1"/>
                </a:solidFill>
                <a:latin typeface="+mj-lt"/>
              </a:defRPr>
            </a:lvl4pPr>
            <a:lvl5pPr marL="1828800" indent="0">
              <a:lnSpc>
                <a:spcPct val="100000"/>
              </a:lnSpc>
              <a:buNone/>
              <a:defRPr sz="18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0" i="0" cap="all" spc="30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mj-lt"/>
              </a:defRPr>
            </a:lvl1pPr>
          </a:lstStyle>
          <a:p>
            <a:r>
              <a:rPr lang="en-US"/>
              <a:t>Click to edit Master title style</a:t>
            </a:r>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0" i="0" cap="all" spc="30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mj-lt"/>
              </a:defRPr>
            </a:lvl1pPr>
          </a:lstStyle>
          <a:p>
            <a:r>
              <a:rPr lang="en-US"/>
              <a:t>Click to edit Master title style</a:t>
            </a:r>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0" i="0" cap="all" spc="3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mj-lt"/>
              </a:defRPr>
            </a:lvl1pPr>
          </a:lstStyle>
          <a:p>
            <a:r>
              <a:rPr lang="en-US"/>
              <a:t>Click to edit Master title style</a:t>
            </a:r>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DE6EAECC-05F5-4080-BFC7-8C409FC352AC}"/>
              </a:ext>
            </a:extLst>
          </p:cNvPr>
          <p:cNvPicPr>
            <a:picLocks noChangeAspect="1"/>
          </p:cNvPicPr>
          <p:nvPr userDrawn="1"/>
        </p:nvPicPr>
        <p:blipFill>
          <a:blip r:embed="rId3"/>
          <a:stretch>
            <a:fillRect/>
          </a:stretch>
        </p:blipFill>
        <p:spPr>
          <a:xfrm>
            <a:off x="200368" y="264467"/>
            <a:ext cx="811014" cy="811014"/>
          </a:xfrm>
          <a:prstGeom prst="rect">
            <a:avLst/>
          </a:prstGeom>
        </p:spPr>
      </p:pic>
    </p:spTree>
    <p:extLst>
      <p:ext uri="{BB962C8B-B14F-4D97-AF65-F5344CB8AC3E}">
        <p14:creationId xmlns:p14="http://schemas.microsoft.com/office/powerpoint/2010/main" val="9730879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0" i="0" cap="all" spc="3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mj-lt"/>
              </a:defRPr>
            </a:lvl1pPr>
          </a:lstStyle>
          <a:p>
            <a:r>
              <a:rPr lang="en-US"/>
              <a:t>Click to edit Master title style</a:t>
            </a:r>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800">
                <a:latin typeface="+mj-lt"/>
              </a:defRPr>
            </a:lvl1pPr>
            <a:lvl2pPr algn="l">
              <a:defRPr sz="1800">
                <a:latin typeface="+mj-lt"/>
              </a:defRPr>
            </a:lvl2pPr>
            <a:lvl3pPr algn="l">
              <a:defRPr sz="1800">
                <a:latin typeface="+mj-lt"/>
              </a:defRPr>
            </a:lvl3pPr>
            <a:lvl4pPr algn="l">
              <a:defRPr sz="1800">
                <a:latin typeface="+mj-lt"/>
              </a:defRPr>
            </a:lvl4pPr>
            <a:lvl5pPr algn="l">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mj-lt"/>
              </a:defRPr>
            </a:lvl1pPr>
          </a:lstStyle>
          <a:p>
            <a:r>
              <a:rPr lang="en-US"/>
              <a:t>Click to edit Master title style</a:t>
            </a:r>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800">
                <a:latin typeface="+mj-lt"/>
              </a:defRPr>
            </a:lvl1pPr>
            <a:lvl2pPr algn="l">
              <a:defRPr sz="1800">
                <a:latin typeface="+mj-lt"/>
              </a:defRPr>
            </a:lvl2pPr>
            <a:lvl3pPr algn="l">
              <a:defRPr sz="1800">
                <a:latin typeface="+mj-lt"/>
              </a:defRPr>
            </a:lvl3pPr>
            <a:lvl4pPr algn="l">
              <a:defRPr sz="1800">
                <a:latin typeface="+mj-lt"/>
              </a:defRPr>
            </a:lvl4pPr>
            <a:lvl5pPr algn="l">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mj-lt"/>
              </a:defRPr>
            </a:lvl1pPr>
          </a:lstStyle>
          <a:p>
            <a:r>
              <a:rPr lang="en-US"/>
              <a:t>Click to edit Master title style</a:t>
            </a:r>
          </a:p>
        </p:txBody>
      </p:sp>
    </p:spTree>
    <p:extLst>
      <p:ext uri="{BB962C8B-B14F-4D97-AF65-F5344CB8AC3E}">
        <p14:creationId xmlns:p14="http://schemas.microsoft.com/office/powerpoint/2010/main" val="14964562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800">
                <a:latin typeface="+mj-lt"/>
              </a:defRPr>
            </a:lvl1pPr>
            <a:lvl2pPr algn="l">
              <a:defRPr sz="1800">
                <a:latin typeface="+mj-lt"/>
              </a:defRPr>
            </a:lvl2pPr>
            <a:lvl3pPr algn="l">
              <a:defRPr sz="1800">
                <a:latin typeface="+mj-lt"/>
              </a:defRPr>
            </a:lvl3pPr>
            <a:lvl4pPr algn="l">
              <a:defRPr sz="1800">
                <a:latin typeface="+mj-lt"/>
              </a:defRPr>
            </a:lvl4pPr>
            <a:lvl5pPr algn="l">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mj-lt"/>
              </a:defRPr>
            </a:lvl1pPr>
          </a:lstStyle>
          <a:p>
            <a:r>
              <a:rPr lang="en-US"/>
              <a:t>Click to edit Master title style</a:t>
            </a:r>
          </a:p>
        </p:txBody>
      </p:sp>
    </p:spTree>
    <p:extLst>
      <p:ext uri="{BB962C8B-B14F-4D97-AF65-F5344CB8AC3E}">
        <p14:creationId xmlns:p14="http://schemas.microsoft.com/office/powerpoint/2010/main" val="780326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0" i="0" cap="all" spc="30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mj-lt"/>
              </a:defRPr>
            </a:lvl1pPr>
          </a:lstStyle>
          <a:p>
            <a:r>
              <a:rPr lang="en-US"/>
              <a:t>Click to edit Master title style</a:t>
            </a:r>
          </a:p>
        </p:txBody>
      </p:sp>
      <p:pic>
        <p:nvPicPr>
          <p:cNvPr id="7" name="Picture 6">
            <a:extLst>
              <a:ext uri="{FF2B5EF4-FFF2-40B4-BE49-F238E27FC236}">
                <a16:creationId xmlns:a16="http://schemas.microsoft.com/office/drawing/2014/main" id="{2A5923B2-46E8-4C7F-911F-F668F7033655}"/>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800">
                <a:latin typeface="+mj-lt"/>
              </a:defRPr>
            </a:lvl1pPr>
            <a:lvl2pPr algn="l">
              <a:defRPr sz="1800">
                <a:latin typeface="+mj-lt"/>
              </a:defRPr>
            </a:lvl2pPr>
            <a:lvl3pPr algn="l">
              <a:defRPr sz="1800">
                <a:latin typeface="+mj-lt"/>
              </a:defRPr>
            </a:lvl3pPr>
            <a:lvl4pPr algn="l">
              <a:defRPr sz="1800">
                <a:latin typeface="+mj-lt"/>
              </a:defRPr>
            </a:lvl4pPr>
            <a:lvl5pPr algn="l">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mj-lt"/>
              </a:defRPr>
            </a:lvl1pPr>
          </a:lstStyle>
          <a:p>
            <a:r>
              <a:rPr lang="en-US"/>
              <a:t>Click to edit Master title style</a:t>
            </a:r>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6/26/2023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TITLE GOEs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800">
                <a:latin typeface="+mj-lt"/>
                <a:cs typeface="Calibri" panose="020F0502020204030204" pitchFamily="34" charset="0"/>
              </a:defRPr>
            </a:lvl1pPr>
            <a:lvl2pPr>
              <a:lnSpc>
                <a:spcPct val="100000"/>
              </a:lnSpc>
              <a:defRPr sz="1800">
                <a:latin typeface="+mj-lt"/>
                <a:cs typeface="Calibri" panose="020F0502020204030204" pitchFamily="34" charset="0"/>
              </a:defRPr>
            </a:lvl2pPr>
            <a:lvl3pPr>
              <a:lnSpc>
                <a:spcPct val="100000"/>
              </a:lnSpc>
              <a:defRPr sz="1800">
                <a:latin typeface="+mj-lt"/>
                <a:cs typeface="Calibri" panose="020F0502020204030204" pitchFamily="34" charset="0"/>
              </a:defRPr>
            </a:lvl3pPr>
            <a:lvl4pPr>
              <a:lnSpc>
                <a:spcPct val="100000"/>
              </a:lnSpc>
              <a:defRPr sz="1800">
                <a:latin typeface="+mj-lt"/>
                <a:cs typeface="Calibri" panose="020F0502020204030204" pitchFamily="34" charset="0"/>
              </a:defRPr>
            </a:lvl4pPr>
            <a:lvl5pPr>
              <a:lnSpc>
                <a:spcPct val="100000"/>
              </a:lnSpc>
              <a:defRPr sz="18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800">
                <a:latin typeface="+mj-lt"/>
                <a:cs typeface="Calibri" panose="020F0502020204030204" pitchFamily="34" charset="0"/>
              </a:defRPr>
            </a:lvl1pPr>
            <a:lvl2pPr>
              <a:lnSpc>
                <a:spcPct val="100000"/>
              </a:lnSpc>
              <a:defRPr sz="1800">
                <a:latin typeface="+mj-lt"/>
                <a:cs typeface="Calibri" panose="020F0502020204030204" pitchFamily="34" charset="0"/>
              </a:defRPr>
            </a:lvl2pPr>
            <a:lvl3pPr>
              <a:lnSpc>
                <a:spcPct val="100000"/>
              </a:lnSpc>
              <a:defRPr sz="1800">
                <a:latin typeface="+mj-lt"/>
                <a:cs typeface="Calibri" panose="020F0502020204030204" pitchFamily="34" charset="0"/>
              </a:defRPr>
            </a:lvl3pPr>
            <a:lvl4pPr>
              <a:lnSpc>
                <a:spcPct val="100000"/>
              </a:lnSpc>
              <a:defRPr sz="1800">
                <a:latin typeface="+mj-lt"/>
                <a:cs typeface="Calibri" panose="020F0502020204030204" pitchFamily="34" charset="0"/>
              </a:defRPr>
            </a:lvl4pPr>
            <a:lvl5pPr>
              <a:lnSpc>
                <a:spcPct val="100000"/>
              </a:lnSpc>
              <a:defRPr sz="18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731914"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7" name="Picture 16">
            <a:extLst>
              <a:ext uri="{FF2B5EF4-FFF2-40B4-BE49-F238E27FC236}">
                <a16:creationId xmlns:a16="http://schemas.microsoft.com/office/drawing/2014/main" id="{7803A9FE-7621-4A78-942E-BEFA18E8C9F4}"/>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34207371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6/26/2023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TITLE GOEs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800">
                <a:latin typeface="+mj-lt"/>
                <a:cs typeface="Calibri" panose="020F0502020204030204" pitchFamily="34" charset="0"/>
              </a:defRPr>
            </a:lvl1pPr>
            <a:lvl2pPr>
              <a:lnSpc>
                <a:spcPct val="100000"/>
              </a:lnSpc>
              <a:defRPr sz="1800">
                <a:latin typeface="+mj-lt"/>
                <a:cs typeface="Calibri" panose="020F0502020204030204" pitchFamily="34" charset="0"/>
              </a:defRPr>
            </a:lvl2pPr>
            <a:lvl3pPr>
              <a:lnSpc>
                <a:spcPct val="100000"/>
              </a:lnSpc>
              <a:defRPr sz="1800">
                <a:latin typeface="+mj-lt"/>
                <a:cs typeface="Calibri" panose="020F0502020204030204" pitchFamily="34" charset="0"/>
              </a:defRPr>
            </a:lvl3pPr>
            <a:lvl4pPr>
              <a:lnSpc>
                <a:spcPct val="100000"/>
              </a:lnSpc>
              <a:defRPr sz="1800">
                <a:latin typeface="+mj-lt"/>
                <a:cs typeface="Calibri" panose="020F0502020204030204" pitchFamily="34" charset="0"/>
              </a:defRPr>
            </a:lvl4pPr>
            <a:lvl5pPr>
              <a:lnSpc>
                <a:spcPct val="100000"/>
              </a:lnSpc>
              <a:defRPr sz="18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800">
                <a:latin typeface="+mj-lt"/>
                <a:cs typeface="Calibri" panose="020F0502020204030204" pitchFamily="34" charset="0"/>
              </a:defRPr>
            </a:lvl1pPr>
            <a:lvl2pPr>
              <a:lnSpc>
                <a:spcPct val="100000"/>
              </a:lnSpc>
              <a:defRPr sz="1800">
                <a:latin typeface="+mj-lt"/>
                <a:cs typeface="Calibri" panose="020F0502020204030204" pitchFamily="34" charset="0"/>
              </a:defRPr>
            </a:lvl2pPr>
            <a:lvl3pPr>
              <a:lnSpc>
                <a:spcPct val="100000"/>
              </a:lnSpc>
              <a:defRPr sz="1800">
                <a:latin typeface="+mj-lt"/>
                <a:cs typeface="Calibri" panose="020F0502020204030204" pitchFamily="34" charset="0"/>
              </a:defRPr>
            </a:lvl3pPr>
            <a:lvl4pPr>
              <a:lnSpc>
                <a:spcPct val="100000"/>
              </a:lnSpc>
              <a:defRPr sz="1800">
                <a:latin typeface="+mj-lt"/>
                <a:cs typeface="Calibri" panose="020F0502020204030204" pitchFamily="34" charset="0"/>
              </a:defRPr>
            </a:lvl4pPr>
            <a:lvl5pPr>
              <a:lnSpc>
                <a:spcPct val="100000"/>
              </a:lnSpc>
              <a:defRPr sz="18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9372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6/26/2023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TITLE GOEs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800">
                <a:latin typeface="+mj-lt"/>
                <a:cs typeface="Calibri" panose="020F0502020204030204" pitchFamily="34" charset="0"/>
              </a:defRPr>
            </a:lvl1pPr>
            <a:lvl2pPr>
              <a:lnSpc>
                <a:spcPct val="100000"/>
              </a:lnSpc>
              <a:defRPr sz="1800">
                <a:latin typeface="+mj-lt"/>
                <a:cs typeface="Calibri" panose="020F0502020204030204" pitchFamily="34" charset="0"/>
              </a:defRPr>
            </a:lvl2pPr>
            <a:lvl3pPr>
              <a:lnSpc>
                <a:spcPct val="100000"/>
              </a:lnSpc>
              <a:defRPr sz="1800">
                <a:latin typeface="+mj-lt"/>
                <a:cs typeface="Calibri" panose="020F0502020204030204" pitchFamily="34" charset="0"/>
              </a:defRPr>
            </a:lvl3pPr>
            <a:lvl4pPr>
              <a:lnSpc>
                <a:spcPct val="100000"/>
              </a:lnSpc>
              <a:defRPr sz="1800">
                <a:latin typeface="+mj-lt"/>
                <a:cs typeface="Calibri" panose="020F0502020204030204" pitchFamily="34" charset="0"/>
              </a:defRPr>
            </a:lvl4pPr>
            <a:lvl5pPr>
              <a:lnSpc>
                <a:spcPct val="100000"/>
              </a:lnSpc>
              <a:defRPr sz="18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800">
                <a:latin typeface="+mj-lt"/>
                <a:cs typeface="Calibri" panose="020F0502020204030204" pitchFamily="34" charset="0"/>
              </a:defRPr>
            </a:lvl1pPr>
            <a:lvl2pPr>
              <a:lnSpc>
                <a:spcPct val="100000"/>
              </a:lnSpc>
              <a:defRPr sz="1800">
                <a:latin typeface="+mj-lt"/>
                <a:cs typeface="Calibri" panose="020F0502020204030204" pitchFamily="34" charset="0"/>
              </a:defRPr>
            </a:lvl2pPr>
            <a:lvl3pPr>
              <a:lnSpc>
                <a:spcPct val="100000"/>
              </a:lnSpc>
              <a:defRPr sz="1800">
                <a:latin typeface="+mj-lt"/>
                <a:cs typeface="Calibri" panose="020F0502020204030204" pitchFamily="34" charset="0"/>
              </a:defRPr>
            </a:lvl3pPr>
            <a:lvl4pPr>
              <a:lnSpc>
                <a:spcPct val="100000"/>
              </a:lnSpc>
              <a:defRPr sz="1800">
                <a:latin typeface="+mj-lt"/>
                <a:cs typeface="Calibri" panose="020F0502020204030204" pitchFamily="34" charset="0"/>
              </a:defRPr>
            </a:lvl4pPr>
            <a:lvl5pPr>
              <a:lnSpc>
                <a:spcPct val="100000"/>
              </a:lnSpc>
              <a:defRPr sz="18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6/26/2023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mj-lt"/>
              </a:defRPr>
            </a:lvl1pPr>
          </a:lstStyle>
          <a:p>
            <a:r>
              <a:rPr lang="en-US"/>
              <a:t>TITLE GOEs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800">
                <a:solidFill>
                  <a:schemeClr val="bg1"/>
                </a:solidFill>
                <a:latin typeface="+mj-lt"/>
                <a:cs typeface="Calibri" panose="020F0502020204030204" pitchFamily="34" charset="0"/>
              </a:defRPr>
            </a:lvl1pPr>
            <a:lvl2pPr>
              <a:lnSpc>
                <a:spcPct val="100000"/>
              </a:lnSpc>
              <a:defRPr sz="1800">
                <a:solidFill>
                  <a:schemeClr val="bg1"/>
                </a:solidFill>
                <a:latin typeface="+mj-lt"/>
                <a:cs typeface="Calibri" panose="020F0502020204030204" pitchFamily="34" charset="0"/>
              </a:defRPr>
            </a:lvl2pPr>
            <a:lvl3pPr>
              <a:lnSpc>
                <a:spcPct val="100000"/>
              </a:lnSpc>
              <a:defRPr sz="1800">
                <a:solidFill>
                  <a:schemeClr val="bg1"/>
                </a:solidFill>
                <a:latin typeface="+mj-lt"/>
                <a:cs typeface="Calibri" panose="020F0502020204030204" pitchFamily="34" charset="0"/>
              </a:defRPr>
            </a:lvl3pPr>
            <a:lvl4pPr>
              <a:lnSpc>
                <a:spcPct val="100000"/>
              </a:lnSpc>
              <a:defRPr sz="1800">
                <a:solidFill>
                  <a:schemeClr val="bg1"/>
                </a:solidFill>
                <a:latin typeface="+mj-lt"/>
                <a:cs typeface="Calibri" panose="020F0502020204030204" pitchFamily="34" charset="0"/>
              </a:defRPr>
            </a:lvl4pPr>
            <a:lvl5pPr>
              <a:lnSpc>
                <a:spcPct val="100000"/>
              </a:lnSpc>
              <a:defRPr sz="18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800">
                <a:solidFill>
                  <a:schemeClr val="bg1"/>
                </a:solidFill>
                <a:latin typeface="+mj-lt"/>
                <a:cs typeface="Calibri" panose="020F0502020204030204" pitchFamily="34" charset="0"/>
              </a:defRPr>
            </a:lvl1pPr>
            <a:lvl2pPr>
              <a:lnSpc>
                <a:spcPct val="100000"/>
              </a:lnSpc>
              <a:defRPr sz="1800">
                <a:solidFill>
                  <a:schemeClr val="bg1"/>
                </a:solidFill>
                <a:latin typeface="+mj-lt"/>
                <a:cs typeface="Calibri" panose="020F0502020204030204" pitchFamily="34" charset="0"/>
              </a:defRPr>
            </a:lvl2pPr>
            <a:lvl3pPr>
              <a:lnSpc>
                <a:spcPct val="100000"/>
              </a:lnSpc>
              <a:defRPr sz="1800">
                <a:solidFill>
                  <a:schemeClr val="bg1"/>
                </a:solidFill>
                <a:latin typeface="+mj-lt"/>
                <a:cs typeface="Calibri" panose="020F0502020204030204" pitchFamily="34" charset="0"/>
              </a:defRPr>
            </a:lvl3pPr>
            <a:lvl4pPr>
              <a:lnSpc>
                <a:spcPct val="100000"/>
              </a:lnSpc>
              <a:defRPr sz="1800">
                <a:solidFill>
                  <a:schemeClr val="bg1"/>
                </a:solidFill>
                <a:latin typeface="+mj-lt"/>
                <a:cs typeface="Calibri" panose="020F0502020204030204" pitchFamily="34" charset="0"/>
              </a:defRPr>
            </a:lvl4pPr>
            <a:lvl5pPr>
              <a:lnSpc>
                <a:spcPct val="100000"/>
              </a:lnSpc>
              <a:defRPr sz="18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a:xfrm>
            <a:off x="838200" y="365125"/>
            <a:ext cx="9247909" cy="1325563"/>
          </a:xfrm>
        </p:spPr>
        <p:txBody>
          <a:bodyPr/>
          <a:lstStyle/>
          <a:p>
            <a:r>
              <a:rPr lang="en-US"/>
              <a:t>Click to edit Master title style</a:t>
            </a:r>
          </a:p>
        </p:txBody>
      </p:sp>
      <p:pic>
        <p:nvPicPr>
          <p:cNvPr id="5" name="Picture 4">
            <a:extLst>
              <a:ext uri="{FF2B5EF4-FFF2-40B4-BE49-F238E27FC236}">
                <a16:creationId xmlns:a16="http://schemas.microsoft.com/office/drawing/2014/main" id="{8914450A-D9B9-48C3-AF0A-BFE32CE995AF}"/>
              </a:ext>
            </a:extLst>
          </p:cNvPr>
          <p:cNvPicPr>
            <a:picLocks noChangeAspect="1"/>
          </p:cNvPicPr>
          <p:nvPr userDrawn="1"/>
        </p:nvPicPr>
        <p:blipFill>
          <a:blip r:embed="rId2"/>
          <a:stretch>
            <a:fillRect/>
          </a:stretch>
        </p:blipFill>
        <p:spPr>
          <a:xfrm>
            <a:off x="11214732" y="264467"/>
            <a:ext cx="811014" cy="811014"/>
          </a:xfrm>
          <a:prstGeom prst="rect">
            <a:avLst/>
          </a:prstGeom>
        </p:spPr>
      </p:pic>
    </p:spTree>
    <p:extLst>
      <p:ext uri="{BB962C8B-B14F-4D97-AF65-F5344CB8AC3E}">
        <p14:creationId xmlns:p14="http://schemas.microsoft.com/office/powerpoint/2010/main" val="9121835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a:xfrm>
            <a:off x="1482436" y="365125"/>
            <a:ext cx="9871364" cy="1325563"/>
          </a:xfrm>
        </p:spPr>
        <p:txBody>
          <a:bodyPr/>
          <a:lstStyle/>
          <a:p>
            <a:r>
              <a:rPr lang="en-US"/>
              <a:t>Click to edit Master title style</a:t>
            </a:r>
          </a:p>
        </p:txBody>
      </p:sp>
      <p:pic>
        <p:nvPicPr>
          <p:cNvPr id="7" name="Picture 6">
            <a:extLst>
              <a:ext uri="{FF2B5EF4-FFF2-40B4-BE49-F238E27FC236}">
                <a16:creationId xmlns:a16="http://schemas.microsoft.com/office/drawing/2014/main" id="{6750B47F-73B7-478E-80FF-7D818DAE8E46}"/>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42492647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6/26/2023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TITLE GOEs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800">
                <a:latin typeface="+mj-lt"/>
              </a:defRPr>
            </a:lvl1pPr>
            <a:lvl2pPr marL="457200" indent="0">
              <a:lnSpc>
                <a:spcPct val="100000"/>
              </a:lnSpc>
              <a:buNone/>
              <a:defRPr sz="1800">
                <a:latin typeface="+mj-lt"/>
              </a:defRPr>
            </a:lvl2pPr>
            <a:lvl3pPr marL="914400" indent="0">
              <a:lnSpc>
                <a:spcPct val="100000"/>
              </a:lnSpc>
              <a:buNone/>
              <a:defRPr sz="1800">
                <a:latin typeface="+mj-lt"/>
              </a:defRPr>
            </a:lvl3pPr>
            <a:lvl4pPr marL="1371600" indent="0">
              <a:lnSpc>
                <a:spcPct val="100000"/>
              </a:lnSpc>
              <a:buNone/>
              <a:defRPr sz="1800">
                <a:latin typeface="+mj-lt"/>
              </a:defRPr>
            </a:lvl4pPr>
            <a:lvl5pPr marL="1828800" indent="0">
              <a:lnSpc>
                <a:spcPct val="100000"/>
              </a:lnSpc>
              <a:buNone/>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FEBE5093-FF57-40F1-9DE0-0014749120E9}"/>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1256257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mj-lt"/>
              </a:defRPr>
            </a:lvl1pPr>
          </a:lstStyle>
          <a:p>
            <a:r>
              <a:rPr lang="en-US"/>
              <a:t>Click to edit Master title style</a:t>
            </a:r>
          </a:p>
        </p:txBody>
      </p:sp>
      <p:pic>
        <p:nvPicPr>
          <p:cNvPr id="7" name="Picture 6">
            <a:extLst>
              <a:ext uri="{FF2B5EF4-FFF2-40B4-BE49-F238E27FC236}">
                <a16:creationId xmlns:a16="http://schemas.microsoft.com/office/drawing/2014/main" id="{C4E37911-4606-482B-9116-F1DBAF36C032}"/>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6/26/2023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TITLE GOEs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800">
                <a:latin typeface="+mj-lt"/>
              </a:defRPr>
            </a:lvl1pPr>
            <a:lvl2pPr marL="457200" indent="0">
              <a:lnSpc>
                <a:spcPct val="100000"/>
              </a:lnSpc>
              <a:buNone/>
              <a:defRPr sz="1800">
                <a:latin typeface="+mj-lt"/>
              </a:defRPr>
            </a:lvl2pPr>
            <a:lvl3pPr marL="914400" indent="0">
              <a:lnSpc>
                <a:spcPct val="100000"/>
              </a:lnSpc>
              <a:buNone/>
              <a:defRPr sz="1800">
                <a:latin typeface="+mj-lt"/>
              </a:defRPr>
            </a:lvl3pPr>
            <a:lvl4pPr marL="1371600" indent="0">
              <a:lnSpc>
                <a:spcPct val="100000"/>
              </a:lnSpc>
              <a:buNone/>
              <a:defRPr sz="1800">
                <a:latin typeface="+mj-lt"/>
              </a:defRPr>
            </a:lvl4pPr>
            <a:lvl5pPr marL="1828800" indent="0">
              <a:lnSpc>
                <a:spcPct val="100000"/>
              </a:lnSpc>
              <a:buNone/>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9A2B834C-828A-4F53-B1E9-B3DDD20F3751}"/>
              </a:ext>
            </a:extLst>
          </p:cNvPr>
          <p:cNvPicPr>
            <a:picLocks noChangeAspect="1"/>
          </p:cNvPicPr>
          <p:nvPr userDrawn="1"/>
        </p:nvPicPr>
        <p:blipFill>
          <a:blip r:embed="rId2"/>
          <a:stretch>
            <a:fillRect/>
          </a:stretch>
        </p:blipFill>
        <p:spPr>
          <a:xfrm>
            <a:off x="11228586" y="264467"/>
            <a:ext cx="811014" cy="811014"/>
          </a:xfrm>
          <a:prstGeom prst="rect">
            <a:avLst/>
          </a:prstGeom>
        </p:spPr>
      </p:pic>
    </p:spTree>
    <p:extLst>
      <p:ext uri="{BB962C8B-B14F-4D97-AF65-F5344CB8AC3E}">
        <p14:creationId xmlns:p14="http://schemas.microsoft.com/office/powerpoint/2010/main" val="31102672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6/26/2023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mj-lt"/>
              </a:defRPr>
            </a:lvl1pPr>
          </a:lstStyle>
          <a:p>
            <a:r>
              <a:rPr lang="en-US"/>
              <a:t>TITLE GOEs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800">
                <a:solidFill>
                  <a:schemeClr val="bg1"/>
                </a:solidFill>
                <a:latin typeface="+mj-lt"/>
              </a:defRPr>
            </a:lvl1pPr>
            <a:lvl2pPr marL="457200" indent="0">
              <a:lnSpc>
                <a:spcPct val="100000"/>
              </a:lnSpc>
              <a:buNone/>
              <a:defRPr sz="1800">
                <a:solidFill>
                  <a:schemeClr val="bg1"/>
                </a:solidFill>
                <a:latin typeface="+mj-lt"/>
              </a:defRPr>
            </a:lvl2pPr>
            <a:lvl3pPr marL="914400" indent="0">
              <a:lnSpc>
                <a:spcPct val="100000"/>
              </a:lnSpc>
              <a:buNone/>
              <a:defRPr sz="1800">
                <a:solidFill>
                  <a:schemeClr val="bg1"/>
                </a:solidFill>
                <a:latin typeface="+mj-lt"/>
              </a:defRPr>
            </a:lvl3pPr>
            <a:lvl4pPr marL="1371600" indent="0">
              <a:lnSpc>
                <a:spcPct val="100000"/>
              </a:lnSpc>
              <a:buNone/>
              <a:defRPr sz="1800">
                <a:solidFill>
                  <a:schemeClr val="bg1"/>
                </a:solidFill>
                <a:latin typeface="+mj-lt"/>
              </a:defRPr>
            </a:lvl4pPr>
            <a:lvl5pPr marL="1828800" indent="0">
              <a:lnSpc>
                <a:spcPct val="100000"/>
              </a:lnSpc>
              <a:buNone/>
              <a:defRPr sz="18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E05F3227-2A2C-4188-8D3A-2EDC6E3B8A45}"/>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11023944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6/26/2023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mj-lt"/>
              </a:defRPr>
            </a:lvl1pPr>
          </a:lstStyle>
          <a:p>
            <a:r>
              <a:rPr lang="en-US"/>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800">
                <a:solidFill>
                  <a:schemeClr val="bg1"/>
                </a:solidFill>
                <a:latin typeface="+mj-lt"/>
              </a:defRPr>
            </a:lvl1pPr>
            <a:lvl2pPr marL="457200" indent="0">
              <a:lnSpc>
                <a:spcPct val="100000"/>
              </a:lnSpc>
              <a:buNone/>
              <a:defRPr sz="1800">
                <a:solidFill>
                  <a:schemeClr val="bg1"/>
                </a:solidFill>
                <a:latin typeface="+mj-lt"/>
              </a:defRPr>
            </a:lvl2pPr>
            <a:lvl3pPr marL="914400" indent="0">
              <a:lnSpc>
                <a:spcPct val="100000"/>
              </a:lnSpc>
              <a:buNone/>
              <a:defRPr sz="1800">
                <a:solidFill>
                  <a:schemeClr val="bg1"/>
                </a:solidFill>
                <a:latin typeface="+mj-lt"/>
              </a:defRPr>
            </a:lvl3pPr>
            <a:lvl4pPr marL="1371600" indent="0">
              <a:lnSpc>
                <a:spcPct val="100000"/>
              </a:lnSpc>
              <a:buNone/>
              <a:defRPr sz="1800">
                <a:solidFill>
                  <a:schemeClr val="bg1"/>
                </a:solidFill>
                <a:latin typeface="+mj-lt"/>
              </a:defRPr>
            </a:lvl4pPr>
            <a:lvl5pPr marL="1828800" indent="0">
              <a:lnSpc>
                <a:spcPct val="100000"/>
              </a:lnSpc>
              <a:buNone/>
              <a:defRPr sz="18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89966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mj-lt"/>
              </a:defRPr>
            </a:lvl1pPr>
          </a:lstStyle>
          <a:p>
            <a:r>
              <a:rPr lang="en-US"/>
              <a:t>TITLE </a:t>
            </a:r>
            <a:br>
              <a:rPr lang="en-US"/>
            </a:br>
            <a:r>
              <a:rPr lang="en-US"/>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14A45F8D-E7F1-466F-96C6-312B3959D5C7}"/>
              </a:ext>
            </a:extLst>
          </p:cNvPr>
          <p:cNvPicPr>
            <a:picLocks noChangeAspect="1"/>
          </p:cNvPicPr>
          <p:nvPr userDrawn="1"/>
        </p:nvPicPr>
        <p:blipFill>
          <a:blip r:embed="rId2"/>
          <a:stretch>
            <a:fillRect/>
          </a:stretch>
        </p:blipFill>
        <p:spPr>
          <a:xfrm>
            <a:off x="11228587" y="264467"/>
            <a:ext cx="811014" cy="811014"/>
          </a:xfrm>
          <a:prstGeom prst="rect">
            <a:avLst/>
          </a:prstGeom>
        </p:spPr>
      </p:pic>
    </p:spTree>
    <p:extLst>
      <p:ext uri="{BB962C8B-B14F-4D97-AF65-F5344CB8AC3E}">
        <p14:creationId xmlns:p14="http://schemas.microsoft.com/office/powerpoint/2010/main" val="26923550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mj-lt"/>
              </a:defRPr>
            </a:lvl1pPr>
          </a:lstStyle>
          <a:p>
            <a:r>
              <a:rPr lang="en-US"/>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73EFAAB-12DE-41C1-B28F-32EDFD5F9F68}"/>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24117384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mj-lt"/>
              </a:defRPr>
            </a:lvl1pPr>
          </a:lstStyle>
          <a:p>
            <a:r>
              <a:rPr lang="en-US"/>
              <a:t>TITLE </a:t>
            </a:r>
            <a:br>
              <a:rPr lang="en-US"/>
            </a:br>
            <a:r>
              <a:rPr lang="en-US"/>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B29F6F90-18CD-4CF0-BB0E-4EF2C2F399F2}"/>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9389061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mj-lt"/>
              </a:defRPr>
            </a:lvl1pPr>
          </a:lstStyle>
          <a:p>
            <a:r>
              <a:rPr lang="en-US"/>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6/26/2023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noProof="0"/>
              <a:t>TITLE GOEs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355476EB-D52B-48AD-9E0B-02F94D9CE13B}"/>
              </a:ext>
            </a:extLst>
          </p:cNvPr>
          <p:cNvPicPr>
            <a:picLocks noChangeAspect="1"/>
          </p:cNvPicPr>
          <p:nvPr userDrawn="1"/>
        </p:nvPicPr>
        <p:blipFill>
          <a:blip r:embed="rId2"/>
          <a:stretch>
            <a:fillRect/>
          </a:stretch>
        </p:blipFill>
        <p:spPr>
          <a:xfrm>
            <a:off x="11214381" y="264467"/>
            <a:ext cx="811014" cy="811014"/>
          </a:xfrm>
          <a:prstGeom prst="rect">
            <a:avLst/>
          </a:prstGeom>
        </p:spPr>
      </p:pic>
    </p:spTree>
    <p:extLst>
      <p:ext uri="{BB962C8B-B14F-4D97-AF65-F5344CB8AC3E}">
        <p14:creationId xmlns:p14="http://schemas.microsoft.com/office/powerpoint/2010/main" val="728307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6/26/2023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TITLE GOEs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6/26/2023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mj-lt"/>
              </a:defRPr>
            </a:lvl1pPr>
          </a:lstStyle>
          <a:p>
            <a:r>
              <a:rPr lang="en-US"/>
              <a:t>TITLE GOEs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2C0ED3D2-0F40-4C1F-8C2C-68724269C80E}"/>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1331168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mj-lt"/>
              </a:defRPr>
            </a:lvl1pPr>
          </a:lstStyle>
          <a:p>
            <a:r>
              <a:rPr lang="en-US"/>
              <a:t>Click to edit Master title style</a:t>
            </a:r>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6/26/2023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mj-lt"/>
              </a:defRPr>
            </a:lvl1pPr>
          </a:lstStyle>
          <a:p>
            <a:r>
              <a:rPr lang="en-US"/>
              <a:t>TITLE GOEs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6/26/2023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Content Slide Title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3DBBD1C7-5D32-41FE-A1BF-0B2663BB715A}"/>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Overview">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6/26/2023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Content overview Title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3DBBD1C7-5D32-41FE-A1BF-0B2663BB715A}"/>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78865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6/26/2023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Content Title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3DBBD1C7-5D32-41FE-A1BF-0B2663BB715A}"/>
              </a:ext>
            </a:extLst>
          </p:cNvPr>
          <p:cNvPicPr>
            <a:picLocks noChangeAspect="1"/>
          </p:cNvPicPr>
          <p:nvPr userDrawn="1"/>
        </p:nvPicPr>
        <p:blipFill>
          <a:blip r:embed="rId2"/>
          <a:stretch>
            <a:fillRect/>
          </a:stretch>
        </p:blipFill>
        <p:spPr>
          <a:xfrm>
            <a:off x="200368" y="264467"/>
            <a:ext cx="811014" cy="811014"/>
          </a:xfrm>
          <a:prstGeom prst="rect">
            <a:avLst/>
          </a:prstGeom>
        </p:spPr>
      </p:pic>
      <p:sp>
        <p:nvSpPr>
          <p:cNvPr id="6" name="Chart Placeholder 5">
            <a:extLst>
              <a:ext uri="{FF2B5EF4-FFF2-40B4-BE49-F238E27FC236}">
                <a16:creationId xmlns:a16="http://schemas.microsoft.com/office/drawing/2014/main" id="{63C0458F-D42F-44B8-90A3-DB2AE849986B}"/>
              </a:ext>
            </a:extLst>
          </p:cNvPr>
          <p:cNvSpPr>
            <a:spLocks noGrp="1"/>
          </p:cNvSpPr>
          <p:nvPr>
            <p:ph type="chart" sz="quarter" idx="13"/>
          </p:nvPr>
        </p:nvSpPr>
        <p:spPr>
          <a:xfrm>
            <a:off x="1627188" y="1854200"/>
            <a:ext cx="10134600" cy="4365625"/>
          </a:xfrm>
        </p:spPr>
        <p:txBody>
          <a:bodyPr/>
          <a:lstStyle/>
          <a:p>
            <a:endParaRPr lang="en-US"/>
          </a:p>
        </p:txBody>
      </p:sp>
    </p:spTree>
    <p:extLst>
      <p:ext uri="{BB962C8B-B14F-4D97-AF65-F5344CB8AC3E}">
        <p14:creationId xmlns:p14="http://schemas.microsoft.com/office/powerpoint/2010/main" val="1473401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6/26/2023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TITLE GOEs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800">
                <a:latin typeface="+mj-lt"/>
              </a:defRPr>
            </a:lvl1pPr>
            <a:lvl2pPr marL="457200" indent="0">
              <a:lnSpc>
                <a:spcPct val="100000"/>
              </a:lnSpc>
              <a:buNone/>
              <a:defRPr sz="1800">
                <a:latin typeface="+mj-lt"/>
              </a:defRPr>
            </a:lvl2pPr>
            <a:lvl3pPr marL="914400" indent="0">
              <a:lnSpc>
                <a:spcPct val="100000"/>
              </a:lnSpc>
              <a:buNone/>
              <a:defRPr sz="1800">
                <a:latin typeface="+mj-lt"/>
              </a:defRPr>
            </a:lvl3pPr>
            <a:lvl4pPr marL="1371600" indent="0">
              <a:lnSpc>
                <a:spcPct val="100000"/>
              </a:lnSpc>
              <a:buNone/>
              <a:defRPr sz="1800">
                <a:latin typeface="+mj-lt"/>
              </a:defRPr>
            </a:lvl4pPr>
            <a:lvl5pPr marL="1828800" indent="0">
              <a:lnSpc>
                <a:spcPct val="100000"/>
              </a:lnSpc>
              <a:buNone/>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2D84FBF-E49F-4FED-A357-7FFEE4876E7E}"/>
              </a:ext>
            </a:extLst>
          </p:cNvPr>
          <p:cNvPicPr>
            <a:picLocks noChangeAspect="1"/>
          </p:cNvPicPr>
          <p:nvPr userDrawn="1"/>
        </p:nvPicPr>
        <p:blipFill>
          <a:blip r:embed="rId2"/>
          <a:stretch>
            <a:fillRect/>
          </a:stretch>
        </p:blipFill>
        <p:spPr>
          <a:xfrm>
            <a:off x="11202013" y="264467"/>
            <a:ext cx="811014" cy="811014"/>
          </a:xfrm>
          <a:prstGeom prst="rect">
            <a:avLst/>
          </a:prstGeom>
        </p:spPr>
      </p:pic>
    </p:spTree>
    <p:extLst>
      <p:ext uri="{BB962C8B-B14F-4D97-AF65-F5344CB8AC3E}">
        <p14:creationId xmlns:p14="http://schemas.microsoft.com/office/powerpoint/2010/main" val="4102512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6/26/2023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TITLE GOEs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800">
                <a:latin typeface="+mj-lt"/>
              </a:defRPr>
            </a:lvl1pPr>
            <a:lvl2pPr marL="457200" indent="0">
              <a:lnSpc>
                <a:spcPct val="100000"/>
              </a:lnSpc>
              <a:buNone/>
              <a:defRPr sz="1800">
                <a:latin typeface="+mj-lt"/>
              </a:defRPr>
            </a:lvl2pPr>
            <a:lvl3pPr marL="914400" indent="0">
              <a:lnSpc>
                <a:spcPct val="100000"/>
              </a:lnSpc>
              <a:buNone/>
              <a:defRPr sz="1800">
                <a:latin typeface="+mj-lt"/>
              </a:defRPr>
            </a:lvl3pPr>
            <a:lvl4pPr marL="1371600" indent="0">
              <a:lnSpc>
                <a:spcPct val="100000"/>
              </a:lnSpc>
              <a:buNone/>
              <a:defRPr sz="1800">
                <a:latin typeface="+mj-lt"/>
              </a:defRPr>
            </a:lvl4pPr>
            <a:lvl5pPr marL="1828800" indent="0">
              <a:lnSpc>
                <a:spcPct val="100000"/>
              </a:lnSpc>
              <a:buNone/>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6/26/2023</a:t>
            </a:fld>
            <a:endParaRPr lang="en-US"/>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707" r:id="rId6"/>
    <p:sldLayoutId id="2147483708" r:id="rId7"/>
    <p:sldLayoutId id="2147483676" r:id="rId8"/>
    <p:sldLayoutId id="2147483675" r:id="rId9"/>
    <p:sldLayoutId id="2147483709" r:id="rId10"/>
    <p:sldLayoutId id="2147483677" r:id="rId11"/>
    <p:sldLayoutId id="2147483678" r:id="rId12"/>
    <p:sldLayoutId id="2147483679" r:id="rId13"/>
    <p:sldLayoutId id="2147483681" r:id="rId14"/>
    <p:sldLayoutId id="2147483682" r:id="rId15"/>
    <p:sldLayoutId id="2147483686" r:id="rId16"/>
    <p:sldLayoutId id="2147483683" r:id="rId17"/>
    <p:sldLayoutId id="2147483685" r:id="rId18"/>
    <p:sldLayoutId id="2147483684" r:id="rId19"/>
    <p:sldLayoutId id="2147483680" r:id="rId20"/>
    <p:sldLayoutId id="2147483691" r:id="rId21"/>
    <p:sldLayoutId id="2147483692" r:id="rId22"/>
    <p:sldLayoutId id="2147483693" r:id="rId23"/>
    <p:sldLayoutId id="2147483694" r:id="rId24"/>
    <p:sldLayoutId id="2147483688" r:id="rId25"/>
    <p:sldLayoutId id="2147483687" r:id="rId26"/>
    <p:sldLayoutId id="2147483689" r:id="rId27"/>
    <p:sldLayoutId id="2147483690" r:id="rId28"/>
    <p:sldLayoutId id="2147483695" r:id="rId29"/>
    <p:sldLayoutId id="2147483696" r:id="rId30"/>
    <p:sldLayoutId id="2147483697" r:id="rId31"/>
    <p:sldLayoutId id="2147483698" r:id="rId32"/>
    <p:sldLayoutId id="2147483703" r:id="rId33"/>
    <p:sldLayoutId id="2147483704" r:id="rId34"/>
    <p:sldLayoutId id="2147483705" r:id="rId35"/>
    <p:sldLayoutId id="2147483706" r:id="rId36"/>
    <p:sldLayoutId id="2147483700" r:id="rId37"/>
    <p:sldLayoutId id="2147483699" r:id="rId38"/>
    <p:sldLayoutId id="2147483701" r:id="rId39"/>
    <p:sldLayoutId id="2147483702" r:id="rId4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colorTemperature colorTemp="9000"/>
                    </a14:imgEffect>
                  </a14:imgLayer>
                </a14:imgProps>
              </a:ext>
            </a:extLst>
          </a:blip>
          <a:srcRect l="4" r="4"/>
          <a:stretch/>
        </p:blipFill>
        <p:spPr>
          <a:xfrm>
            <a:off x="1134319" y="0"/>
            <a:ext cx="11057681" cy="6858000"/>
          </a:xfrm>
        </p:spPr>
      </p:pic>
      <p:sp>
        <p:nvSpPr>
          <p:cNvPr id="2" name="Rectangle 1">
            <a:extLst>
              <a:ext uri="{FF2B5EF4-FFF2-40B4-BE49-F238E27FC236}">
                <a16:creationId xmlns:a16="http://schemas.microsoft.com/office/drawing/2014/main" id="{5E0EE8E8-C3C7-461B-A013-1C48DEFD1FA9}"/>
              </a:ext>
            </a:extLst>
          </p:cNvPr>
          <p:cNvSpPr/>
          <p:nvPr/>
        </p:nvSpPr>
        <p:spPr>
          <a:xfrm>
            <a:off x="1134318" y="0"/>
            <a:ext cx="11057681" cy="6858000"/>
          </a:xfrm>
          <a:prstGeom prst="rect">
            <a:avLst/>
          </a:prstGeom>
          <a:solidFill>
            <a:srgbClr val="02306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1582868" y="4533261"/>
            <a:ext cx="4179375" cy="356462"/>
          </a:xfrm>
        </p:spPr>
        <p:txBody>
          <a:bodyPr>
            <a:noAutofit/>
          </a:bodyPr>
          <a:lstStyle/>
          <a:p>
            <a:r>
              <a:rPr lang="en-US" sz="2400" dirty="0">
                <a:latin typeface="+mj-lt"/>
              </a:rPr>
              <a:t>(REVISED)</a:t>
            </a:r>
            <a:endParaRPr lang="id-ID" sz="2400" dirty="0">
              <a:latin typeface="+mj-lt"/>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39092" y="2299014"/>
            <a:ext cx="7067792" cy="2259971"/>
          </a:xfrm>
        </p:spPr>
        <p:txBody>
          <a:bodyPr>
            <a:normAutofit/>
          </a:bodyPr>
          <a:lstStyle/>
          <a:p>
            <a:r>
              <a:rPr lang="en-US" sz="4400" b="1" dirty="0">
                <a:solidFill>
                  <a:srgbClr val="E8AF3F"/>
                </a:solidFill>
                <a:latin typeface="+mj-lt"/>
              </a:rPr>
              <a:t>Project management plan</a:t>
            </a:r>
          </a:p>
        </p:txBody>
      </p:sp>
      <p:pic>
        <p:nvPicPr>
          <p:cNvPr id="8" name="Picture 7" descr="A yellow and black logo&#10;&#10;Description automatically generated with low confidence">
            <a:extLst>
              <a:ext uri="{FF2B5EF4-FFF2-40B4-BE49-F238E27FC236}">
                <a16:creationId xmlns:a16="http://schemas.microsoft.com/office/drawing/2014/main" id="{B0781F8A-A96B-E6E3-F4B4-4B5E6C30263D}"/>
              </a:ext>
            </a:extLst>
          </p:cNvPr>
          <p:cNvPicPr>
            <a:picLocks noChangeAspect="1"/>
          </p:cNvPicPr>
          <p:nvPr/>
        </p:nvPicPr>
        <p:blipFill rotWithShape="1">
          <a:blip r:embed="rId4"/>
          <a:srcRect l="22414" t="17727" r="20312" b="19600"/>
          <a:stretch/>
        </p:blipFill>
        <p:spPr>
          <a:xfrm>
            <a:off x="1539091" y="1968276"/>
            <a:ext cx="3306258" cy="2035134"/>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228DC1-4D17-1E8D-3FAD-4D1A1B4597EA}"/>
              </a:ext>
            </a:extLst>
          </p:cNvPr>
          <p:cNvSpPr>
            <a:spLocks noGrp="1"/>
          </p:cNvSpPr>
          <p:nvPr>
            <p:ph type="ctrTitle"/>
          </p:nvPr>
        </p:nvSpPr>
        <p:spPr>
          <a:xfrm>
            <a:off x="1306687" y="391886"/>
            <a:ext cx="10134369" cy="784622"/>
          </a:xfrm>
        </p:spPr>
        <p:txBody>
          <a:bodyPr/>
          <a:lstStyle/>
          <a:p>
            <a:r>
              <a:rPr lang="en-US" sz="3600" b="1" dirty="0">
                <a:latin typeface="Avenir Book" panose="02000503020000020003" pitchFamily="2" charset="0"/>
              </a:rPr>
              <a:t>WBS</a:t>
            </a:r>
            <a:endParaRPr lang="en-US" dirty="0"/>
          </a:p>
        </p:txBody>
      </p:sp>
      <p:sp>
        <p:nvSpPr>
          <p:cNvPr id="3" name="TextBox 2">
            <a:extLst>
              <a:ext uri="{FF2B5EF4-FFF2-40B4-BE49-F238E27FC236}">
                <a16:creationId xmlns:a16="http://schemas.microsoft.com/office/drawing/2014/main" id="{8155C501-4015-C192-49ED-2077BCDD3A2E}"/>
              </a:ext>
            </a:extLst>
          </p:cNvPr>
          <p:cNvSpPr txBox="1"/>
          <p:nvPr/>
        </p:nvSpPr>
        <p:spPr>
          <a:xfrm>
            <a:off x="1306687" y="3207126"/>
            <a:ext cx="1384904" cy="923330"/>
          </a:xfrm>
          <a:prstGeom prst="rect">
            <a:avLst/>
          </a:prstGeom>
          <a:noFill/>
        </p:spPr>
        <p:txBody>
          <a:bodyPr wrap="square" lIns="91440" tIns="45720" rIns="91440" bIns="45720" rtlCol="0" anchor="t">
            <a:spAutoFit/>
          </a:bodyPr>
          <a:lstStyle/>
          <a:p>
            <a:r>
              <a:rPr lang="en-US" dirty="0">
                <a:solidFill>
                  <a:schemeClr val="tx2">
                    <a:lumMod val="60000"/>
                    <a:lumOff val="40000"/>
                  </a:schemeClr>
                </a:solidFill>
                <a:latin typeface="Avenir Book" panose="02000503020000020003"/>
              </a:rPr>
              <a:t>Presented by: Ruth </a:t>
            </a:r>
            <a:r>
              <a:rPr lang="en-US" dirty="0" err="1">
                <a:solidFill>
                  <a:schemeClr val="tx2">
                    <a:lumMod val="60000"/>
                    <a:lumOff val="40000"/>
                  </a:schemeClr>
                </a:solidFill>
                <a:latin typeface="Avenir Book" panose="02000503020000020003"/>
              </a:rPr>
              <a:t>Morallos</a:t>
            </a:r>
            <a:endParaRPr lang="en-US" dirty="0">
              <a:solidFill>
                <a:schemeClr val="tx2">
                  <a:lumMod val="60000"/>
                  <a:lumOff val="40000"/>
                </a:schemeClr>
              </a:solidFill>
              <a:latin typeface="Avenir Book" panose="02000503020000020003"/>
            </a:endParaRPr>
          </a:p>
        </p:txBody>
      </p:sp>
      <p:pic>
        <p:nvPicPr>
          <p:cNvPr id="4" name="Picture 3" descr="A logo on a black background&#10;&#10;Description automatically generated with low confidence">
            <a:extLst>
              <a:ext uri="{FF2B5EF4-FFF2-40B4-BE49-F238E27FC236}">
                <a16:creationId xmlns:a16="http://schemas.microsoft.com/office/drawing/2014/main" id="{435A507B-ADA3-0653-1F04-AB18802616EF}"/>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pic>
        <p:nvPicPr>
          <p:cNvPr id="10" name="Picture 9" descr="A diagram of a business plan&#10;&#10;Description automatically generated with low confidence">
            <a:extLst>
              <a:ext uri="{FF2B5EF4-FFF2-40B4-BE49-F238E27FC236}">
                <a16:creationId xmlns:a16="http://schemas.microsoft.com/office/drawing/2014/main" id="{79D1C6EE-6973-B162-145B-D0EB0CA83A8F}"/>
              </a:ext>
            </a:extLst>
          </p:cNvPr>
          <p:cNvPicPr>
            <a:picLocks noChangeAspect="1"/>
          </p:cNvPicPr>
          <p:nvPr/>
        </p:nvPicPr>
        <p:blipFill>
          <a:blip r:embed="rId3"/>
          <a:stretch>
            <a:fillRect/>
          </a:stretch>
        </p:blipFill>
        <p:spPr>
          <a:xfrm>
            <a:off x="2802153" y="50883"/>
            <a:ext cx="8862979" cy="6647235"/>
          </a:xfrm>
          <a:prstGeom prst="rect">
            <a:avLst/>
          </a:prstGeom>
        </p:spPr>
      </p:pic>
      <p:sp>
        <p:nvSpPr>
          <p:cNvPr id="5" name="Rectangle 4">
            <a:extLst>
              <a:ext uri="{FF2B5EF4-FFF2-40B4-BE49-F238E27FC236}">
                <a16:creationId xmlns:a16="http://schemas.microsoft.com/office/drawing/2014/main" id="{0E036B6E-BBF8-D29E-BE28-07BA60B3B311}"/>
              </a:ext>
            </a:extLst>
          </p:cNvPr>
          <p:cNvSpPr/>
          <p:nvPr/>
        </p:nvSpPr>
        <p:spPr>
          <a:xfrm>
            <a:off x="3593592" y="228600"/>
            <a:ext cx="6949440" cy="448056"/>
          </a:xfrm>
          <a:prstGeom prst="rect">
            <a:avLst/>
          </a:prstGeom>
          <a:solidFill>
            <a:srgbClr val="96E2B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n w="0"/>
                <a:solidFill>
                  <a:schemeClr val="tx1">
                    <a:lumMod val="95000"/>
                    <a:lumOff val="5000"/>
                  </a:schemeClr>
                </a:solidFill>
                <a:effectLst>
                  <a:outerShdw blurRad="38100" dist="25400" dir="5400000" algn="ctr" rotWithShape="0">
                    <a:srgbClr val="6E747A">
                      <a:alpha val="43000"/>
                    </a:srgbClr>
                  </a:outerShdw>
                </a:effectLst>
              </a:rPr>
              <a:t>RAMS CORNER: ITRO TICKETING SERVICE SYSTEM</a:t>
            </a:r>
          </a:p>
        </p:txBody>
      </p:sp>
    </p:spTree>
    <p:extLst>
      <p:ext uri="{BB962C8B-B14F-4D97-AF65-F5344CB8AC3E}">
        <p14:creationId xmlns:p14="http://schemas.microsoft.com/office/powerpoint/2010/main" val="2583678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dirty="0">
                <a:latin typeface="Avenir Book" panose="02000503020000020003" pitchFamily="2" charset="0"/>
              </a:rPr>
              <a:t>ESTIMATED PROJECT COST</a:t>
            </a:r>
            <a:endParaRPr lang="en-US" dirty="0"/>
          </a:p>
        </p:txBody>
      </p:sp>
      <p:sp>
        <p:nvSpPr>
          <p:cNvPr id="2" name="TextBox 1">
            <a:extLst>
              <a:ext uri="{FF2B5EF4-FFF2-40B4-BE49-F238E27FC236}">
                <a16:creationId xmlns:a16="http://schemas.microsoft.com/office/drawing/2014/main" id="{0ECA93B9-07CC-F4FD-BE1F-F1B7F00728E6}"/>
              </a:ext>
            </a:extLst>
          </p:cNvPr>
          <p:cNvSpPr txBox="1"/>
          <p:nvPr/>
        </p:nvSpPr>
        <p:spPr>
          <a:xfrm>
            <a:off x="4678054" y="6356349"/>
            <a:ext cx="2762038" cy="369332"/>
          </a:xfrm>
          <a:prstGeom prst="rect">
            <a:avLst/>
          </a:prstGeom>
          <a:noFill/>
        </p:spPr>
        <p:txBody>
          <a:bodyPr wrap="none" lIns="91440" tIns="45720" rIns="91440" bIns="45720" rtlCol="0" anchor="t">
            <a:spAutoFit/>
          </a:bodyPr>
          <a:lstStyle/>
          <a:p>
            <a:r>
              <a:rPr lang="en-US" dirty="0">
                <a:solidFill>
                  <a:schemeClr val="tx2">
                    <a:lumMod val="60000"/>
                    <a:lumOff val="40000"/>
                  </a:schemeClr>
                </a:solidFill>
                <a:latin typeface="Avenir Book" panose="02000503020000020003"/>
              </a:rPr>
              <a:t>Presented by: Allan </a:t>
            </a:r>
            <a:r>
              <a:rPr lang="en-US" dirty="0" err="1">
                <a:solidFill>
                  <a:schemeClr val="tx2">
                    <a:lumMod val="60000"/>
                    <a:lumOff val="40000"/>
                  </a:schemeClr>
                </a:solidFill>
                <a:latin typeface="Avenir Book" panose="02000503020000020003"/>
              </a:rPr>
              <a:t>Nefalar</a:t>
            </a:r>
            <a:endParaRPr lang="en-US" dirty="0">
              <a:solidFill>
                <a:schemeClr val="tx2">
                  <a:lumMod val="60000"/>
                  <a:lumOff val="40000"/>
                </a:schemeClr>
              </a:solidFill>
              <a:latin typeface="Avenir Book" panose="02000503020000020003"/>
            </a:endParaRPr>
          </a:p>
        </p:txBody>
      </p:sp>
      <p:pic>
        <p:nvPicPr>
          <p:cNvPr id="6" name="Picture 5" descr="A screenshot of a document&#10;&#10;Description automatically generated with low confidence">
            <a:extLst>
              <a:ext uri="{FF2B5EF4-FFF2-40B4-BE49-F238E27FC236}">
                <a16:creationId xmlns:a16="http://schemas.microsoft.com/office/drawing/2014/main" id="{E80BD843-A29E-AC6F-89EE-151D4BC44EEB}"/>
              </a:ext>
            </a:extLst>
          </p:cNvPr>
          <p:cNvPicPr>
            <a:picLocks noChangeAspect="1"/>
          </p:cNvPicPr>
          <p:nvPr/>
        </p:nvPicPr>
        <p:blipFill rotWithShape="1">
          <a:blip r:embed="rId3"/>
          <a:srcRect b="38330"/>
          <a:stretch/>
        </p:blipFill>
        <p:spPr>
          <a:xfrm>
            <a:off x="1306687" y="1658518"/>
            <a:ext cx="4658014" cy="3540964"/>
          </a:xfrm>
          <a:prstGeom prst="rect">
            <a:avLst/>
          </a:prstGeom>
        </p:spPr>
      </p:pic>
      <p:pic>
        <p:nvPicPr>
          <p:cNvPr id="7" name="Picture 6" descr="A screenshot of a document&#10;&#10;Description automatically generated with low confidence">
            <a:extLst>
              <a:ext uri="{FF2B5EF4-FFF2-40B4-BE49-F238E27FC236}">
                <a16:creationId xmlns:a16="http://schemas.microsoft.com/office/drawing/2014/main" id="{D31192C4-87B2-B34A-CBDE-21B397CB74A3}"/>
              </a:ext>
            </a:extLst>
          </p:cNvPr>
          <p:cNvPicPr>
            <a:picLocks noChangeAspect="1"/>
          </p:cNvPicPr>
          <p:nvPr/>
        </p:nvPicPr>
        <p:blipFill rotWithShape="1">
          <a:blip r:embed="rId3"/>
          <a:srcRect l="174" t="61606" r="-174" b="184"/>
          <a:stretch/>
        </p:blipFill>
        <p:spPr>
          <a:xfrm>
            <a:off x="6059073" y="2091613"/>
            <a:ext cx="5817737" cy="2740160"/>
          </a:xfrm>
          <a:prstGeom prst="rect">
            <a:avLst/>
          </a:prstGeom>
        </p:spPr>
      </p:pic>
      <p:pic>
        <p:nvPicPr>
          <p:cNvPr id="5" name="Picture 4" descr="A logo on a black background&#10;&#10;Description automatically generated with low confidence">
            <a:extLst>
              <a:ext uri="{FF2B5EF4-FFF2-40B4-BE49-F238E27FC236}">
                <a16:creationId xmlns:a16="http://schemas.microsoft.com/office/drawing/2014/main" id="{D4CAACC7-19BF-9A0D-C548-251AE85CD151}"/>
              </a:ext>
            </a:extLst>
          </p:cNvPr>
          <p:cNvPicPr>
            <a:picLocks noChangeAspect="1"/>
          </p:cNvPicPr>
          <p:nvPr/>
        </p:nvPicPr>
        <p:blipFill rotWithShape="1">
          <a:blip r:embed="rId4"/>
          <a:srcRect l="38803" t="23859" r="34290" b="22709"/>
          <a:stretch/>
        </p:blipFill>
        <p:spPr>
          <a:xfrm>
            <a:off x="9099344" y="3367327"/>
            <a:ext cx="3280476" cy="3664310"/>
          </a:xfrm>
          <a:prstGeom prst="rect">
            <a:avLst/>
          </a:prstGeom>
        </p:spPr>
      </p:pic>
      <p:sp>
        <p:nvSpPr>
          <p:cNvPr id="4" name="TextBox 3">
            <a:extLst>
              <a:ext uri="{FF2B5EF4-FFF2-40B4-BE49-F238E27FC236}">
                <a16:creationId xmlns:a16="http://schemas.microsoft.com/office/drawing/2014/main" id="{E9ED8413-AFAA-5A65-85B0-CF0FE2C10B26}"/>
              </a:ext>
            </a:extLst>
          </p:cNvPr>
          <p:cNvSpPr txBox="1"/>
          <p:nvPr/>
        </p:nvSpPr>
        <p:spPr>
          <a:xfrm>
            <a:off x="7718490" y="1264729"/>
            <a:ext cx="3722566" cy="923330"/>
          </a:xfrm>
          <a:prstGeom prst="rect">
            <a:avLst/>
          </a:prstGeom>
          <a:noFill/>
        </p:spPr>
        <p:txBody>
          <a:bodyPr wrap="square" lIns="91440" tIns="45720" rIns="91440" bIns="45720" rtlCol="0" anchor="t">
            <a:spAutoFit/>
          </a:bodyPr>
          <a:lstStyle/>
          <a:p>
            <a:r>
              <a:rPr lang="en-US" b="1" dirty="0">
                <a:solidFill>
                  <a:schemeClr val="tx2">
                    <a:lumMod val="60000"/>
                    <a:lumOff val="40000"/>
                  </a:schemeClr>
                </a:solidFill>
                <a:latin typeface="Avenir Book" panose="02000503020000020003"/>
              </a:rPr>
              <a:t>Reference from: </a:t>
            </a:r>
            <a:r>
              <a:rPr lang="en-PH" b="1" dirty="0">
                <a:solidFill>
                  <a:schemeClr val="tx2">
                    <a:lumMod val="60000"/>
                    <a:lumOff val="40000"/>
                  </a:schemeClr>
                </a:solidFill>
                <a:latin typeface="Avenir Book" panose="02000503020000020003"/>
              </a:rPr>
              <a:t>https://www.glassdoor.com/Salaries</a:t>
            </a:r>
          </a:p>
          <a:p>
            <a:endParaRPr lang="en-US" dirty="0">
              <a:solidFill>
                <a:schemeClr val="tx2">
                  <a:lumMod val="60000"/>
                  <a:lumOff val="40000"/>
                </a:schemeClr>
              </a:solidFill>
              <a:latin typeface="Avenir Book" panose="02000503020000020003"/>
            </a:endParaRPr>
          </a:p>
        </p:txBody>
      </p:sp>
    </p:spTree>
    <p:extLst>
      <p:ext uri="{BB962C8B-B14F-4D97-AF65-F5344CB8AC3E}">
        <p14:creationId xmlns:p14="http://schemas.microsoft.com/office/powerpoint/2010/main" val="4062572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71104"/>
            <a:ext cx="10134369" cy="784622"/>
          </a:xfrm>
        </p:spPr>
        <p:txBody>
          <a:bodyPr/>
          <a:lstStyle/>
          <a:p>
            <a:r>
              <a:rPr lang="en-US" sz="3600" b="1">
                <a:latin typeface="Avenir Book" panose="02000503020000020003" pitchFamily="2" charset="0"/>
              </a:rPr>
              <a:t>change control board</a:t>
            </a:r>
            <a:endParaRPr lang="en-US"/>
          </a:p>
        </p:txBody>
      </p:sp>
      <p:sp>
        <p:nvSpPr>
          <p:cNvPr id="4" name="TextBox 3">
            <a:extLst>
              <a:ext uri="{FF2B5EF4-FFF2-40B4-BE49-F238E27FC236}">
                <a16:creationId xmlns:a16="http://schemas.microsoft.com/office/drawing/2014/main" id="{A5234B37-E643-BE9F-1B4C-4CF92F032ED7}"/>
              </a:ext>
            </a:extLst>
          </p:cNvPr>
          <p:cNvSpPr txBox="1"/>
          <p:nvPr/>
        </p:nvSpPr>
        <p:spPr>
          <a:xfrm>
            <a:off x="4497393" y="6281448"/>
            <a:ext cx="2856808" cy="369332"/>
          </a:xfrm>
          <a:prstGeom prst="rect">
            <a:avLst/>
          </a:prstGeom>
          <a:noFill/>
        </p:spPr>
        <p:txBody>
          <a:bodyPr wrap="none" lIns="91440" tIns="45720" rIns="91440" bIns="45720" rtlCol="0" anchor="t">
            <a:spAutoFit/>
          </a:bodyPr>
          <a:lstStyle/>
          <a:p>
            <a:r>
              <a:rPr lang="en-US">
                <a:solidFill>
                  <a:schemeClr val="tx2">
                    <a:lumMod val="60000"/>
                    <a:lumOff val="40000"/>
                  </a:schemeClr>
                </a:solidFill>
                <a:latin typeface="Avenir Book" panose="02000503020000020003"/>
              </a:rPr>
              <a:t>Presented by: Patrick Cortez </a:t>
            </a:r>
          </a:p>
        </p:txBody>
      </p:sp>
      <p:graphicFrame>
        <p:nvGraphicFramePr>
          <p:cNvPr id="5" name="Table 4">
            <a:extLst>
              <a:ext uri="{FF2B5EF4-FFF2-40B4-BE49-F238E27FC236}">
                <a16:creationId xmlns:a16="http://schemas.microsoft.com/office/drawing/2014/main" id="{2B151223-BA30-CB4E-E1A1-40EA2606F4D2}"/>
              </a:ext>
            </a:extLst>
          </p:cNvPr>
          <p:cNvGraphicFramePr>
            <a:graphicFrameLocks noGrp="1"/>
          </p:cNvGraphicFramePr>
          <p:nvPr>
            <p:extLst>
              <p:ext uri="{D42A27DB-BD31-4B8C-83A1-F6EECF244321}">
                <p14:modId xmlns:p14="http://schemas.microsoft.com/office/powerpoint/2010/main" val="3439420974"/>
              </p:ext>
            </p:extLst>
          </p:nvPr>
        </p:nvGraphicFramePr>
        <p:xfrm>
          <a:off x="2113598" y="2351961"/>
          <a:ext cx="8520546" cy="2045080"/>
        </p:xfrm>
        <a:graphic>
          <a:graphicData uri="http://schemas.openxmlformats.org/drawingml/2006/table">
            <a:tbl>
              <a:tblPr firstRow="1" firstCol="1" lastRow="1" lastCol="1" bandRow="1" bandCol="1">
                <a:tableStyleId>{5C22544A-7EE6-4342-B048-85BDC9FD1C3A}</a:tableStyleId>
              </a:tblPr>
              <a:tblGrid>
                <a:gridCol w="2853222">
                  <a:extLst>
                    <a:ext uri="{9D8B030D-6E8A-4147-A177-3AD203B41FA5}">
                      <a16:colId xmlns:a16="http://schemas.microsoft.com/office/drawing/2014/main" val="851289085"/>
                    </a:ext>
                  </a:extLst>
                </a:gridCol>
                <a:gridCol w="2833662">
                  <a:extLst>
                    <a:ext uri="{9D8B030D-6E8A-4147-A177-3AD203B41FA5}">
                      <a16:colId xmlns:a16="http://schemas.microsoft.com/office/drawing/2014/main" val="3193086302"/>
                    </a:ext>
                  </a:extLst>
                </a:gridCol>
                <a:gridCol w="2833662">
                  <a:extLst>
                    <a:ext uri="{9D8B030D-6E8A-4147-A177-3AD203B41FA5}">
                      <a16:colId xmlns:a16="http://schemas.microsoft.com/office/drawing/2014/main" val="3280113387"/>
                    </a:ext>
                  </a:extLst>
                </a:gridCol>
              </a:tblGrid>
              <a:tr h="566861">
                <a:tc>
                  <a:txBody>
                    <a:bodyPr/>
                    <a:lstStyle/>
                    <a:p>
                      <a:pPr marL="67945" marR="0" algn="ctr">
                        <a:lnSpc>
                          <a:spcPts val="1280"/>
                        </a:lnSpc>
                        <a:spcBef>
                          <a:spcPts val="0"/>
                        </a:spcBef>
                        <a:spcAft>
                          <a:spcPts val="0"/>
                        </a:spcAft>
                      </a:pPr>
                      <a:endParaRPr lang="en-US" sz="1600" dirty="0">
                        <a:effectLst/>
                        <a:latin typeface="+mn-lt"/>
                      </a:endParaRPr>
                    </a:p>
                    <a:p>
                      <a:pPr marL="67945" marR="0" algn="ctr">
                        <a:lnSpc>
                          <a:spcPts val="1280"/>
                        </a:lnSpc>
                        <a:spcBef>
                          <a:spcPts val="0"/>
                        </a:spcBef>
                        <a:spcAft>
                          <a:spcPts val="0"/>
                        </a:spcAft>
                      </a:pPr>
                      <a:r>
                        <a:rPr lang="en-US" sz="1600" dirty="0">
                          <a:effectLst/>
                          <a:latin typeface="+mn-lt"/>
                        </a:rPr>
                        <a:t>Name</a:t>
                      </a:r>
                      <a:endParaRPr lang="en-US" sz="1600" dirty="0">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AD43"/>
                    </a:solidFill>
                  </a:tcPr>
                </a:tc>
                <a:tc>
                  <a:txBody>
                    <a:bodyPr/>
                    <a:lstStyle/>
                    <a:p>
                      <a:pPr marL="67945" marR="0" algn="ctr">
                        <a:lnSpc>
                          <a:spcPts val="1280"/>
                        </a:lnSpc>
                        <a:spcBef>
                          <a:spcPts val="0"/>
                        </a:spcBef>
                        <a:spcAft>
                          <a:spcPts val="0"/>
                        </a:spcAft>
                      </a:pPr>
                      <a:endParaRPr lang="en-US" sz="1600">
                        <a:effectLst/>
                        <a:latin typeface="+mn-lt"/>
                      </a:endParaRPr>
                    </a:p>
                    <a:p>
                      <a:pPr marL="67945" marR="0" algn="ctr">
                        <a:lnSpc>
                          <a:spcPts val="1280"/>
                        </a:lnSpc>
                        <a:spcBef>
                          <a:spcPts val="0"/>
                        </a:spcBef>
                        <a:spcAft>
                          <a:spcPts val="0"/>
                        </a:spcAft>
                      </a:pPr>
                      <a:r>
                        <a:rPr lang="en-US" sz="1600">
                          <a:effectLst/>
                          <a:latin typeface="+mn-lt"/>
                        </a:rPr>
                        <a:t>Position</a:t>
                      </a:r>
                      <a:endParaRPr lang="en-US" sz="1600">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AD43"/>
                    </a:solidFill>
                  </a:tcPr>
                </a:tc>
                <a:tc>
                  <a:txBody>
                    <a:bodyPr/>
                    <a:lstStyle/>
                    <a:p>
                      <a:pPr marL="67945" marR="0" algn="ctr">
                        <a:lnSpc>
                          <a:spcPts val="1280"/>
                        </a:lnSpc>
                        <a:spcBef>
                          <a:spcPts val="0"/>
                        </a:spcBef>
                        <a:spcAft>
                          <a:spcPts val="0"/>
                        </a:spcAft>
                      </a:pPr>
                      <a:endParaRPr lang="en-US" sz="1600">
                        <a:effectLst/>
                        <a:latin typeface="+mn-lt"/>
                      </a:endParaRPr>
                    </a:p>
                    <a:p>
                      <a:pPr marL="67945" marR="0" algn="ctr">
                        <a:lnSpc>
                          <a:spcPts val="1280"/>
                        </a:lnSpc>
                        <a:spcBef>
                          <a:spcPts val="0"/>
                        </a:spcBef>
                        <a:spcAft>
                          <a:spcPts val="0"/>
                        </a:spcAft>
                      </a:pPr>
                      <a:r>
                        <a:rPr lang="en-US" sz="1600">
                          <a:effectLst/>
                          <a:latin typeface="+mn-lt"/>
                        </a:rPr>
                        <a:t>CCB</a:t>
                      </a:r>
                      <a:r>
                        <a:rPr lang="en-US" sz="1600" spc="-10">
                          <a:effectLst/>
                          <a:latin typeface="+mn-lt"/>
                        </a:rPr>
                        <a:t> </a:t>
                      </a:r>
                      <a:r>
                        <a:rPr lang="en-US" sz="1600">
                          <a:effectLst/>
                          <a:latin typeface="+mn-lt"/>
                        </a:rPr>
                        <a:t>Role</a:t>
                      </a:r>
                      <a:endParaRPr lang="en-US" sz="1600">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AD43"/>
                    </a:solidFill>
                  </a:tcPr>
                </a:tc>
                <a:extLst>
                  <a:ext uri="{0D108BD9-81ED-4DB2-BD59-A6C34878D82A}">
                    <a16:rowId xmlns:a16="http://schemas.microsoft.com/office/drawing/2014/main" val="3169748506"/>
                  </a:ext>
                </a:extLst>
              </a:tr>
              <a:tr h="648234">
                <a:tc>
                  <a:txBody>
                    <a:bodyPr/>
                    <a:lstStyle/>
                    <a:p>
                      <a:pPr marL="67945" marR="0" algn="ctr">
                        <a:lnSpc>
                          <a:spcPts val="1280"/>
                        </a:lnSpc>
                        <a:spcBef>
                          <a:spcPts val="0"/>
                        </a:spcBef>
                        <a:spcAft>
                          <a:spcPts val="0"/>
                        </a:spcAft>
                      </a:pPr>
                      <a:endParaRPr lang="en-US" sz="1600" dirty="0">
                        <a:effectLst/>
                        <a:latin typeface="+mn-lt"/>
                      </a:endParaRPr>
                    </a:p>
                    <a:p>
                      <a:pPr marL="67945" marR="0" algn="ctr">
                        <a:lnSpc>
                          <a:spcPts val="1280"/>
                        </a:lnSpc>
                        <a:spcBef>
                          <a:spcPts val="0"/>
                        </a:spcBef>
                        <a:spcAft>
                          <a:spcPts val="0"/>
                        </a:spcAft>
                      </a:pPr>
                      <a:r>
                        <a:rPr lang="en-US" sz="1600" dirty="0">
                          <a:effectLst/>
                          <a:latin typeface="+mn-lt"/>
                          <a:ea typeface="Times New Roman" panose="02020603050405020304" pitchFamily="18" charset="0"/>
                          <a:cs typeface="Times New Roman" panose="02020603050405020304" pitchFamily="18" charset="0"/>
                        </a:rPr>
                        <a:t>Mr. Jose F. Castillo</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AD43"/>
                    </a:solidFill>
                  </a:tcPr>
                </a:tc>
                <a:tc>
                  <a:txBody>
                    <a:bodyPr/>
                    <a:lstStyle/>
                    <a:p>
                      <a:pPr marL="0" marR="0" algn="ctr">
                        <a:lnSpc>
                          <a:spcPts val="1280"/>
                        </a:lnSpc>
                        <a:spcBef>
                          <a:spcPts val="0"/>
                        </a:spcBef>
                        <a:spcAft>
                          <a:spcPts val="0"/>
                        </a:spcAft>
                      </a:pPr>
                      <a:endParaRPr lang="en-US" sz="1600" b="1" dirty="0">
                        <a:solidFill>
                          <a:schemeClr val="tx1"/>
                        </a:solidFill>
                        <a:effectLst/>
                        <a:latin typeface="+mn-lt"/>
                      </a:endParaRPr>
                    </a:p>
                    <a:p>
                      <a:pPr marL="0" marR="0" algn="ctr">
                        <a:lnSpc>
                          <a:spcPts val="1280"/>
                        </a:lnSpc>
                        <a:spcBef>
                          <a:spcPts val="0"/>
                        </a:spcBef>
                        <a:spcAft>
                          <a:spcPts val="0"/>
                        </a:spcAft>
                      </a:pPr>
                      <a:r>
                        <a:rPr lang="en-US" sz="1600" b="1" dirty="0">
                          <a:solidFill>
                            <a:schemeClr val="tx1"/>
                          </a:solidFill>
                          <a:effectLst/>
                          <a:latin typeface="+mn-lt"/>
                        </a:rPr>
                        <a:t>ITRO Head</a:t>
                      </a:r>
                      <a:endParaRPr lang="en-US" sz="1600" b="1" dirty="0">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67945" marR="0" algn="ctr">
                        <a:lnSpc>
                          <a:spcPts val="1280"/>
                        </a:lnSpc>
                        <a:spcBef>
                          <a:spcPts val="0"/>
                        </a:spcBef>
                        <a:spcAft>
                          <a:spcPts val="0"/>
                        </a:spcAft>
                      </a:pPr>
                      <a:endParaRPr lang="en-US" sz="1600" b="1" dirty="0">
                        <a:solidFill>
                          <a:schemeClr val="tx1"/>
                        </a:solidFill>
                        <a:effectLst/>
                        <a:latin typeface="+mn-lt"/>
                      </a:endParaRPr>
                    </a:p>
                    <a:p>
                      <a:pPr marL="67945" marR="0" algn="ctr">
                        <a:lnSpc>
                          <a:spcPts val="1280"/>
                        </a:lnSpc>
                        <a:spcBef>
                          <a:spcPts val="0"/>
                        </a:spcBef>
                        <a:spcAft>
                          <a:spcPts val="0"/>
                        </a:spcAft>
                      </a:pPr>
                      <a:r>
                        <a:rPr lang="en-US" sz="1600" b="1" dirty="0">
                          <a:solidFill>
                            <a:schemeClr val="tx1"/>
                          </a:solidFill>
                          <a:effectLst/>
                          <a:latin typeface="+mn-lt"/>
                        </a:rPr>
                        <a:t>Project Beneficiary</a:t>
                      </a:r>
                      <a:endParaRPr lang="en-US" sz="1600" b="1" dirty="0">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1125219"/>
                  </a:ext>
                </a:extLst>
              </a:tr>
              <a:tr h="829985">
                <a:tc>
                  <a:txBody>
                    <a:bodyPr/>
                    <a:lstStyle/>
                    <a:p>
                      <a:pPr marL="67945" marR="0" algn="ctr">
                        <a:lnSpc>
                          <a:spcPts val="1280"/>
                        </a:lnSpc>
                        <a:spcBef>
                          <a:spcPts val="0"/>
                        </a:spcBef>
                        <a:spcAft>
                          <a:spcPts val="0"/>
                        </a:spcAft>
                      </a:pPr>
                      <a:endParaRPr lang="en-US" sz="1600" dirty="0">
                        <a:effectLst/>
                        <a:latin typeface="+mn-lt"/>
                      </a:endParaRPr>
                    </a:p>
                    <a:p>
                      <a:pPr marL="67945" marR="0" algn="ctr">
                        <a:lnSpc>
                          <a:spcPts val="1280"/>
                        </a:lnSpc>
                        <a:spcBef>
                          <a:spcPts val="0"/>
                        </a:spcBef>
                        <a:spcAft>
                          <a:spcPts val="0"/>
                        </a:spcAft>
                      </a:pPr>
                      <a:endParaRPr lang="en-US" sz="1600" dirty="0">
                        <a:effectLst/>
                        <a:latin typeface="+mn-lt"/>
                      </a:endParaRPr>
                    </a:p>
                    <a:p>
                      <a:pPr marL="67945" marR="0" algn="ctr">
                        <a:lnSpc>
                          <a:spcPts val="1280"/>
                        </a:lnSpc>
                        <a:spcBef>
                          <a:spcPts val="0"/>
                        </a:spcBef>
                        <a:spcAft>
                          <a:spcPts val="0"/>
                        </a:spcAft>
                      </a:pPr>
                      <a:r>
                        <a:rPr lang="en-US" sz="1600" dirty="0">
                          <a:effectLst/>
                          <a:latin typeface="+mn-lt"/>
                        </a:rPr>
                        <a:t>Kieyl Ponce </a:t>
                      </a:r>
                      <a:endParaRPr lang="en-US" sz="1600" dirty="0">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AD43"/>
                    </a:solidFill>
                  </a:tcPr>
                </a:tc>
                <a:tc>
                  <a:txBody>
                    <a:bodyPr/>
                    <a:lstStyle/>
                    <a:p>
                      <a:pPr marL="0" marR="0" algn="ctr">
                        <a:lnSpc>
                          <a:spcPts val="1280"/>
                        </a:lnSpc>
                        <a:spcBef>
                          <a:spcPts val="0"/>
                        </a:spcBef>
                        <a:spcAft>
                          <a:spcPts val="0"/>
                        </a:spcAft>
                      </a:pPr>
                      <a:endParaRPr lang="en-US" sz="1600" b="1">
                        <a:solidFill>
                          <a:schemeClr val="tx1"/>
                        </a:solidFill>
                        <a:effectLst/>
                        <a:latin typeface="+mn-lt"/>
                      </a:endParaRPr>
                    </a:p>
                    <a:p>
                      <a:pPr marL="0" marR="0" algn="ctr">
                        <a:lnSpc>
                          <a:spcPts val="1280"/>
                        </a:lnSpc>
                        <a:spcBef>
                          <a:spcPts val="0"/>
                        </a:spcBef>
                        <a:spcAft>
                          <a:spcPts val="0"/>
                        </a:spcAft>
                      </a:pPr>
                      <a:r>
                        <a:rPr lang="en-US" sz="1600" b="1">
                          <a:solidFill>
                            <a:schemeClr val="tx1"/>
                          </a:solidFill>
                          <a:effectLst/>
                          <a:latin typeface="+mn-lt"/>
                        </a:rPr>
                        <a:t>  </a:t>
                      </a:r>
                    </a:p>
                    <a:p>
                      <a:pPr marL="0" marR="0" algn="ctr">
                        <a:lnSpc>
                          <a:spcPts val="1280"/>
                        </a:lnSpc>
                        <a:spcBef>
                          <a:spcPts val="0"/>
                        </a:spcBef>
                        <a:spcAft>
                          <a:spcPts val="0"/>
                        </a:spcAft>
                      </a:pPr>
                      <a:r>
                        <a:rPr lang="en-US" sz="1600" b="1">
                          <a:solidFill>
                            <a:schemeClr val="tx1"/>
                          </a:solidFill>
                          <a:effectLst/>
                          <a:latin typeface="+mn-lt"/>
                        </a:rPr>
                        <a:t>UI/UX Designer</a:t>
                      </a:r>
                      <a:endParaRPr lang="en-US" sz="1600" b="1">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67945" marR="0" algn="ctr">
                        <a:lnSpc>
                          <a:spcPts val="1280"/>
                        </a:lnSpc>
                        <a:spcBef>
                          <a:spcPts val="0"/>
                        </a:spcBef>
                        <a:spcAft>
                          <a:spcPts val="0"/>
                        </a:spcAft>
                      </a:pPr>
                      <a:endParaRPr lang="en-US" sz="1600" b="1" dirty="0">
                        <a:solidFill>
                          <a:schemeClr val="tx1"/>
                        </a:solidFill>
                        <a:effectLst/>
                        <a:latin typeface="+mn-lt"/>
                      </a:endParaRPr>
                    </a:p>
                    <a:p>
                      <a:pPr marL="67945" marR="0" algn="ctr">
                        <a:lnSpc>
                          <a:spcPts val="1280"/>
                        </a:lnSpc>
                        <a:spcBef>
                          <a:spcPts val="0"/>
                        </a:spcBef>
                        <a:spcAft>
                          <a:spcPts val="0"/>
                        </a:spcAft>
                      </a:pPr>
                      <a:endParaRPr lang="en-US" sz="1600" b="1" dirty="0">
                        <a:solidFill>
                          <a:schemeClr val="tx1"/>
                        </a:solidFill>
                        <a:effectLst/>
                        <a:latin typeface="+mn-lt"/>
                      </a:endParaRPr>
                    </a:p>
                    <a:p>
                      <a:pPr marL="67945" marR="0" algn="ctr">
                        <a:lnSpc>
                          <a:spcPts val="1280"/>
                        </a:lnSpc>
                        <a:spcBef>
                          <a:spcPts val="0"/>
                        </a:spcBef>
                        <a:spcAft>
                          <a:spcPts val="0"/>
                        </a:spcAft>
                      </a:pPr>
                      <a:r>
                        <a:rPr lang="en-US" sz="1600" b="1" dirty="0">
                          <a:solidFill>
                            <a:schemeClr val="tx1"/>
                          </a:solidFill>
                          <a:effectLst/>
                          <a:latin typeface="+mn-lt"/>
                        </a:rPr>
                        <a:t>Product Owner </a:t>
                      </a:r>
                      <a:endParaRPr lang="en-US" sz="1600" b="1" dirty="0">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74590717"/>
                  </a:ext>
                </a:extLst>
              </a:tr>
            </a:tbl>
          </a:graphicData>
        </a:graphic>
      </p:graphicFrame>
      <p:pic>
        <p:nvPicPr>
          <p:cNvPr id="7" name="Picture 6" descr="A logo on a black background&#10;&#10;Description automatically generated with low confidence">
            <a:extLst>
              <a:ext uri="{FF2B5EF4-FFF2-40B4-BE49-F238E27FC236}">
                <a16:creationId xmlns:a16="http://schemas.microsoft.com/office/drawing/2014/main" id="{FE590532-F045-F01C-B53E-31FBDA73E206}"/>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862563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71104"/>
            <a:ext cx="10134369" cy="784622"/>
          </a:xfrm>
        </p:spPr>
        <p:txBody>
          <a:bodyPr/>
          <a:lstStyle/>
          <a:p>
            <a:r>
              <a:rPr lang="en-US" sz="3600" b="1" dirty="0">
                <a:latin typeface="Avenir Book" panose="02000503020000020003" pitchFamily="2" charset="0"/>
              </a:rPr>
              <a:t>STAFFING MANAGEMENT</a:t>
            </a:r>
            <a:endParaRPr lang="en-US" dirty="0"/>
          </a:p>
        </p:txBody>
      </p:sp>
      <p:sp>
        <p:nvSpPr>
          <p:cNvPr id="4" name="TextBox 3">
            <a:extLst>
              <a:ext uri="{FF2B5EF4-FFF2-40B4-BE49-F238E27FC236}">
                <a16:creationId xmlns:a16="http://schemas.microsoft.com/office/drawing/2014/main" id="{A5234B37-E643-BE9F-1B4C-4CF92F032ED7}"/>
              </a:ext>
            </a:extLst>
          </p:cNvPr>
          <p:cNvSpPr txBox="1"/>
          <p:nvPr/>
        </p:nvSpPr>
        <p:spPr>
          <a:xfrm>
            <a:off x="4667596" y="6282733"/>
            <a:ext cx="2856808" cy="369332"/>
          </a:xfrm>
          <a:prstGeom prst="rect">
            <a:avLst/>
          </a:prstGeom>
          <a:noFill/>
        </p:spPr>
        <p:txBody>
          <a:bodyPr wrap="none" lIns="91440" tIns="45720" rIns="91440" bIns="45720" rtlCol="0" anchor="t">
            <a:spAutoFit/>
          </a:bodyPr>
          <a:lstStyle/>
          <a:p>
            <a:r>
              <a:rPr lang="en-US" dirty="0">
                <a:solidFill>
                  <a:schemeClr val="tx2">
                    <a:lumMod val="60000"/>
                    <a:lumOff val="40000"/>
                  </a:schemeClr>
                </a:solidFill>
                <a:latin typeface="Avenir Book" panose="02000503020000020003"/>
              </a:rPr>
              <a:t>Presented by: Patrick Cortez </a:t>
            </a:r>
          </a:p>
        </p:txBody>
      </p:sp>
      <p:graphicFrame>
        <p:nvGraphicFramePr>
          <p:cNvPr id="5" name="Table 4">
            <a:extLst>
              <a:ext uri="{FF2B5EF4-FFF2-40B4-BE49-F238E27FC236}">
                <a16:creationId xmlns:a16="http://schemas.microsoft.com/office/drawing/2014/main" id="{38893EEA-86C0-EFC7-4F15-E3339825FD72}"/>
              </a:ext>
            </a:extLst>
          </p:cNvPr>
          <p:cNvGraphicFramePr>
            <a:graphicFrameLocks noGrp="1"/>
          </p:cNvGraphicFramePr>
          <p:nvPr>
            <p:extLst>
              <p:ext uri="{D42A27DB-BD31-4B8C-83A1-F6EECF244321}">
                <p14:modId xmlns:p14="http://schemas.microsoft.com/office/powerpoint/2010/main" val="86223612"/>
              </p:ext>
            </p:extLst>
          </p:nvPr>
        </p:nvGraphicFramePr>
        <p:xfrm>
          <a:off x="1693719" y="1266466"/>
          <a:ext cx="9590808" cy="4936007"/>
        </p:xfrm>
        <a:graphic>
          <a:graphicData uri="http://schemas.openxmlformats.org/drawingml/2006/table">
            <a:tbl>
              <a:tblPr firstRow="1" firstCol="1" bandRow="1">
                <a:tableStyleId>{5C22544A-7EE6-4342-B048-85BDC9FD1C3A}</a:tableStyleId>
              </a:tblPr>
              <a:tblGrid>
                <a:gridCol w="1912009">
                  <a:extLst>
                    <a:ext uri="{9D8B030D-6E8A-4147-A177-3AD203B41FA5}">
                      <a16:colId xmlns:a16="http://schemas.microsoft.com/office/drawing/2014/main" val="570050537"/>
                    </a:ext>
                  </a:extLst>
                </a:gridCol>
                <a:gridCol w="2749022">
                  <a:extLst>
                    <a:ext uri="{9D8B030D-6E8A-4147-A177-3AD203B41FA5}">
                      <a16:colId xmlns:a16="http://schemas.microsoft.com/office/drawing/2014/main" val="1559701953"/>
                    </a:ext>
                  </a:extLst>
                </a:gridCol>
                <a:gridCol w="2245376">
                  <a:extLst>
                    <a:ext uri="{9D8B030D-6E8A-4147-A177-3AD203B41FA5}">
                      <a16:colId xmlns:a16="http://schemas.microsoft.com/office/drawing/2014/main" val="3377704094"/>
                    </a:ext>
                  </a:extLst>
                </a:gridCol>
                <a:gridCol w="2684401">
                  <a:extLst>
                    <a:ext uri="{9D8B030D-6E8A-4147-A177-3AD203B41FA5}">
                      <a16:colId xmlns:a16="http://schemas.microsoft.com/office/drawing/2014/main" val="3581623606"/>
                    </a:ext>
                  </a:extLst>
                </a:gridCol>
              </a:tblGrid>
              <a:tr h="124280">
                <a:tc>
                  <a:txBody>
                    <a:bodyPr/>
                    <a:lstStyle/>
                    <a:p>
                      <a:pPr marL="0" marR="0" algn="l">
                        <a:spcBef>
                          <a:spcPts val="0"/>
                        </a:spcBef>
                        <a:spcAft>
                          <a:spcPts val="0"/>
                        </a:spcAft>
                      </a:pPr>
                      <a:r>
                        <a:rPr lang="en-US" sz="1400" b="1" kern="100" dirty="0">
                          <a:effectLst/>
                        </a:rPr>
                        <a:t>Role</a:t>
                      </a:r>
                      <a:endParaRPr lang="en-US" sz="1200" b="1"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1840" marR="41840" marT="0" marB="0">
                    <a:solidFill>
                      <a:srgbClr val="E3AD43"/>
                    </a:solidFill>
                  </a:tcPr>
                </a:tc>
                <a:tc>
                  <a:txBody>
                    <a:bodyPr/>
                    <a:lstStyle/>
                    <a:p>
                      <a:pPr marL="0" marR="0" algn="l">
                        <a:spcBef>
                          <a:spcPts val="0"/>
                        </a:spcBef>
                        <a:spcAft>
                          <a:spcPts val="0"/>
                        </a:spcAft>
                      </a:pPr>
                      <a:r>
                        <a:rPr lang="en-US" sz="1400" kern="100" dirty="0">
                          <a:effectLst/>
                        </a:rPr>
                        <a:t>Authority</a:t>
                      </a:r>
                      <a:endParaRPr lang="en-US" sz="1200"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1840" marR="41840" marT="0" marB="0">
                    <a:solidFill>
                      <a:srgbClr val="E3AD43"/>
                    </a:solidFill>
                  </a:tcPr>
                </a:tc>
                <a:tc>
                  <a:txBody>
                    <a:bodyPr/>
                    <a:lstStyle/>
                    <a:p>
                      <a:pPr marL="0" marR="0" algn="l">
                        <a:spcBef>
                          <a:spcPts val="0"/>
                        </a:spcBef>
                        <a:spcAft>
                          <a:spcPts val="0"/>
                        </a:spcAft>
                      </a:pPr>
                      <a:r>
                        <a:rPr lang="en-US" sz="1400" kern="100" dirty="0">
                          <a:effectLst/>
                        </a:rPr>
                        <a:t>Responsibility</a:t>
                      </a:r>
                      <a:endParaRPr lang="en-US" sz="1200"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1840" marR="41840" marT="0" marB="0">
                    <a:solidFill>
                      <a:srgbClr val="E3AD43"/>
                    </a:solidFill>
                  </a:tcPr>
                </a:tc>
                <a:tc>
                  <a:txBody>
                    <a:bodyPr/>
                    <a:lstStyle/>
                    <a:p>
                      <a:pPr marL="0" marR="0" algn="l">
                        <a:spcBef>
                          <a:spcPts val="0"/>
                        </a:spcBef>
                        <a:spcAft>
                          <a:spcPts val="0"/>
                        </a:spcAft>
                      </a:pPr>
                      <a:r>
                        <a:rPr lang="en-US" sz="1400" kern="100" dirty="0">
                          <a:effectLst/>
                        </a:rPr>
                        <a:t>Competency</a:t>
                      </a:r>
                      <a:endParaRPr lang="en-US" sz="1200"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1840" marR="41840" marT="0" marB="0">
                    <a:solidFill>
                      <a:srgbClr val="E3AD43"/>
                    </a:solidFill>
                  </a:tcPr>
                </a:tc>
                <a:extLst>
                  <a:ext uri="{0D108BD9-81ED-4DB2-BD59-A6C34878D82A}">
                    <a16:rowId xmlns:a16="http://schemas.microsoft.com/office/drawing/2014/main" val="1212697558"/>
                  </a:ext>
                </a:extLst>
              </a:tr>
              <a:tr h="1615642">
                <a:tc>
                  <a:txBody>
                    <a:bodyPr/>
                    <a:lstStyle/>
                    <a:p>
                      <a:pPr marL="0" marR="0" algn="l">
                        <a:spcBef>
                          <a:spcPts val="0"/>
                        </a:spcBef>
                        <a:spcAft>
                          <a:spcPts val="0"/>
                        </a:spcAft>
                      </a:pPr>
                      <a:r>
                        <a:rPr lang="en-US" sz="1400" b="1" kern="100" dirty="0">
                          <a:effectLst/>
                        </a:rPr>
                        <a:t>Project Sponsor</a:t>
                      </a:r>
                      <a:endParaRPr lang="en-US" sz="1200" b="1"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1840" marR="41840" marT="0" marB="0">
                    <a:solidFill>
                      <a:srgbClr val="E3AD43"/>
                    </a:solidFill>
                  </a:tcPr>
                </a:tc>
                <a:tc>
                  <a:txBody>
                    <a:bodyPr/>
                    <a:lstStyle/>
                    <a:p>
                      <a:pPr marL="0" marR="0" algn="l">
                        <a:spcBef>
                          <a:spcPts val="0"/>
                        </a:spcBef>
                        <a:spcAft>
                          <a:spcPts val="0"/>
                        </a:spcAft>
                      </a:pPr>
                      <a:r>
                        <a:rPr lang="en-US" sz="1200" kern="100" dirty="0">
                          <a:effectLst/>
                        </a:rPr>
                        <a:t>One that provides the ideas and asks for help for the project team to fulfill. the one who also approves the project’s business case and budget.</a:t>
                      </a:r>
                      <a:endParaRPr lang="en-US" sz="1100" kern="100" dirty="0">
                        <a:effectLst/>
                      </a:endParaRPr>
                    </a:p>
                    <a:p>
                      <a:pPr marL="0" marR="0" algn="l">
                        <a:spcBef>
                          <a:spcPts val="0"/>
                        </a:spcBef>
                        <a:spcAft>
                          <a:spcPts val="0"/>
                        </a:spcAft>
                      </a:pPr>
                      <a:r>
                        <a:rPr lang="en-US" sz="1200" kern="100" dirty="0">
                          <a:effectLst/>
                        </a:rPr>
                        <a:t>able to assign project resources and give high-impact approval for modifications to the project's scope, timeline, and budget.</a:t>
                      </a:r>
                      <a:endParaRPr lang="en-US" sz="1100"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1840" marR="41840" marT="0" marB="0"/>
                </a:tc>
                <a:tc>
                  <a:txBody>
                    <a:bodyPr/>
                    <a:lstStyle/>
                    <a:p>
                      <a:pPr marL="0" marR="0" algn="l">
                        <a:spcBef>
                          <a:spcPts val="0"/>
                        </a:spcBef>
                        <a:spcAft>
                          <a:spcPts val="0"/>
                        </a:spcAft>
                      </a:pPr>
                      <a:r>
                        <a:rPr lang="en-US" sz="1200" kern="100" dirty="0">
                          <a:effectLst/>
                        </a:rPr>
                        <a:t>Ensures the team produces good results. Gives insights and advice to the team and project manager. </a:t>
                      </a:r>
                      <a:endParaRPr lang="en-US" sz="1100" kern="100" dirty="0">
                        <a:effectLst/>
                      </a:endParaRPr>
                    </a:p>
                    <a:p>
                      <a:pPr marL="0" marR="0" algn="l">
                        <a:spcBef>
                          <a:spcPts val="0"/>
                        </a:spcBef>
                        <a:spcAft>
                          <a:spcPts val="0"/>
                        </a:spcAft>
                      </a:pPr>
                      <a:r>
                        <a:rPr lang="en-US" sz="1200" kern="100" dirty="0">
                          <a:effectLst/>
                        </a:rPr>
                        <a:t>Assists in updating the company on the status and advantages of the project.</a:t>
                      </a:r>
                      <a:endParaRPr lang="en-US" sz="1100"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1840" marR="41840" marT="0" marB="0"/>
                </a:tc>
                <a:tc>
                  <a:txBody>
                    <a:bodyPr/>
                    <a:lstStyle/>
                    <a:p>
                      <a:pPr marL="0" marR="0" algn="l">
                        <a:spcBef>
                          <a:spcPts val="0"/>
                        </a:spcBef>
                        <a:spcAft>
                          <a:spcPts val="0"/>
                        </a:spcAft>
                      </a:pPr>
                      <a:r>
                        <a:rPr lang="en-US" sz="1200" kern="100" dirty="0">
                          <a:effectLst/>
                        </a:rPr>
                        <a:t>Strong capacity for strategic thought and leadership communication.</a:t>
                      </a:r>
                      <a:endParaRPr lang="en-US" sz="1100" kern="100" dirty="0">
                        <a:effectLst/>
                      </a:endParaRPr>
                    </a:p>
                    <a:p>
                      <a:pPr marL="0" marR="0" algn="l">
                        <a:spcBef>
                          <a:spcPts val="0"/>
                        </a:spcBef>
                        <a:spcAft>
                          <a:spcPts val="0"/>
                        </a:spcAft>
                      </a:pPr>
                      <a:r>
                        <a:rPr lang="en-US" sz="1200" kern="100" dirty="0">
                          <a:effectLst/>
                        </a:rPr>
                        <a:t>Profound comprehension of the organization's mission, objectives, and values. Possibility of providing the initiative with resources and support.</a:t>
                      </a:r>
                      <a:endParaRPr lang="en-US" sz="1100"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1840" marR="41840" marT="0" marB="0"/>
                </a:tc>
                <a:extLst>
                  <a:ext uri="{0D108BD9-81ED-4DB2-BD59-A6C34878D82A}">
                    <a16:rowId xmlns:a16="http://schemas.microsoft.com/office/drawing/2014/main" val="3311530603"/>
                  </a:ext>
                </a:extLst>
              </a:tr>
              <a:tr h="1242802">
                <a:tc>
                  <a:txBody>
                    <a:bodyPr/>
                    <a:lstStyle/>
                    <a:p>
                      <a:pPr marL="0" marR="0" algn="l">
                        <a:spcBef>
                          <a:spcPts val="0"/>
                        </a:spcBef>
                        <a:spcAft>
                          <a:spcPts val="0"/>
                        </a:spcAft>
                      </a:pPr>
                      <a:r>
                        <a:rPr lang="en-US" sz="1400" b="1" kern="100" dirty="0">
                          <a:effectLst/>
                        </a:rPr>
                        <a:t>Project Manager</a:t>
                      </a:r>
                      <a:endParaRPr lang="en-US" sz="1200" b="1"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1840" marR="41840" marT="0" marB="0">
                    <a:solidFill>
                      <a:srgbClr val="E3AD43"/>
                    </a:solidFill>
                  </a:tcPr>
                </a:tc>
                <a:tc>
                  <a:txBody>
                    <a:bodyPr/>
                    <a:lstStyle/>
                    <a:p>
                      <a:pPr marL="0" marR="0" algn="l">
                        <a:spcBef>
                          <a:spcPts val="0"/>
                        </a:spcBef>
                        <a:spcAft>
                          <a:spcPts val="0"/>
                        </a:spcAft>
                      </a:pPr>
                      <a:r>
                        <a:rPr lang="en-US" sz="1200" kern="100" dirty="0">
                          <a:effectLst/>
                        </a:rPr>
                        <a:t>Handles the team and makes the decisions, can distribute project resources, and provide the go-ahead for low-impact adjustments to the project's scope, timetable, and budget.</a:t>
                      </a:r>
                      <a:endParaRPr lang="en-US" sz="1100"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1840" marR="41840" marT="0" marB="0"/>
                </a:tc>
                <a:tc>
                  <a:txBody>
                    <a:bodyPr/>
                    <a:lstStyle/>
                    <a:p>
                      <a:pPr marL="0" marR="0" algn="l">
                        <a:spcBef>
                          <a:spcPts val="0"/>
                        </a:spcBef>
                        <a:spcAft>
                          <a:spcPts val="0"/>
                        </a:spcAft>
                      </a:pPr>
                      <a:r>
                        <a:rPr lang="en-US" sz="1200" kern="100" dirty="0">
                          <a:effectLst/>
                        </a:rPr>
                        <a:t>Has the authority and the ability to oversee all the aspects of the project including its, planning, implementation, monitoring, and release.</a:t>
                      </a:r>
                      <a:endParaRPr lang="en-US" sz="1100"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1840" marR="41840" marT="0" marB="0"/>
                </a:tc>
                <a:tc>
                  <a:txBody>
                    <a:bodyPr/>
                    <a:lstStyle/>
                    <a:p>
                      <a:pPr marL="0" marR="0" algn="l">
                        <a:spcBef>
                          <a:spcPts val="0"/>
                        </a:spcBef>
                        <a:spcAft>
                          <a:spcPts val="0"/>
                        </a:spcAft>
                      </a:pPr>
                      <a:r>
                        <a:rPr lang="en-US" sz="1200" kern="100">
                          <a:effectLst/>
                        </a:rPr>
                        <a:t>Solid understanding of the project, leadership skills, communicating skills, and project management skills, risk management skills, team management and can learn continuously and develop their knowledge.</a:t>
                      </a:r>
                      <a:endParaRPr lang="en-US" sz="1100" kern="100">
                        <a:effectLst/>
                        <a:latin typeface="Calibri" panose="020F0502020204030204" pitchFamily="34" charset="0"/>
                        <a:ea typeface="Yu Mincho" panose="02020400000000000000" pitchFamily="18" charset="-128"/>
                        <a:cs typeface="Times New Roman" panose="02020603050405020304" pitchFamily="18" charset="0"/>
                      </a:endParaRPr>
                    </a:p>
                  </a:txBody>
                  <a:tcPr marL="41840" marR="41840" marT="0" marB="0"/>
                </a:tc>
                <a:extLst>
                  <a:ext uri="{0D108BD9-81ED-4DB2-BD59-A6C34878D82A}">
                    <a16:rowId xmlns:a16="http://schemas.microsoft.com/office/drawing/2014/main" val="3359485308"/>
                  </a:ext>
                </a:extLst>
              </a:tr>
              <a:tr h="745681">
                <a:tc>
                  <a:txBody>
                    <a:bodyPr/>
                    <a:lstStyle/>
                    <a:p>
                      <a:pPr marL="0" marR="0" algn="l">
                        <a:spcBef>
                          <a:spcPts val="0"/>
                        </a:spcBef>
                        <a:spcAft>
                          <a:spcPts val="0"/>
                        </a:spcAft>
                      </a:pPr>
                      <a:r>
                        <a:rPr lang="en-US" sz="1400" b="1" kern="100" dirty="0">
                          <a:effectLst/>
                        </a:rPr>
                        <a:t>Internal Users of the system (Developers)</a:t>
                      </a:r>
                      <a:endParaRPr lang="en-US" sz="1200" b="1"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1840" marR="41840" marT="0" marB="0">
                    <a:solidFill>
                      <a:srgbClr val="E3AD43"/>
                    </a:solidFill>
                  </a:tcPr>
                </a:tc>
                <a:tc>
                  <a:txBody>
                    <a:bodyPr/>
                    <a:lstStyle/>
                    <a:p>
                      <a:pPr marL="0" marR="0" algn="l">
                        <a:spcBef>
                          <a:spcPts val="0"/>
                        </a:spcBef>
                        <a:spcAft>
                          <a:spcPts val="0"/>
                        </a:spcAft>
                      </a:pPr>
                      <a:r>
                        <a:rPr lang="en-US" sz="1200" kern="100" dirty="0">
                          <a:effectLst/>
                        </a:rPr>
                        <a:t>Has access to the system and the power to improve and decode errors when necessary. </a:t>
                      </a:r>
                      <a:endParaRPr lang="en-US" sz="1100"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1840" marR="41840" marT="0" marB="0"/>
                </a:tc>
                <a:tc>
                  <a:txBody>
                    <a:bodyPr/>
                    <a:lstStyle/>
                    <a:p>
                      <a:pPr marL="0" marR="0" algn="l">
                        <a:spcBef>
                          <a:spcPts val="0"/>
                        </a:spcBef>
                        <a:spcAft>
                          <a:spcPts val="0"/>
                        </a:spcAft>
                      </a:pPr>
                      <a:r>
                        <a:rPr lang="en-US" sz="1200" kern="100">
                          <a:effectLst/>
                        </a:rPr>
                        <a:t>In charge of coding the software and UI/UX of the project and handles the system.</a:t>
                      </a:r>
                      <a:endParaRPr lang="en-US" sz="1100" kern="100">
                        <a:effectLst/>
                        <a:latin typeface="Calibri" panose="020F0502020204030204" pitchFamily="34" charset="0"/>
                        <a:ea typeface="Yu Mincho" panose="02020400000000000000" pitchFamily="18" charset="-128"/>
                        <a:cs typeface="Times New Roman" panose="02020603050405020304" pitchFamily="18" charset="0"/>
                      </a:endParaRPr>
                    </a:p>
                  </a:txBody>
                  <a:tcPr marL="41840" marR="41840" marT="0" marB="0"/>
                </a:tc>
                <a:tc>
                  <a:txBody>
                    <a:bodyPr/>
                    <a:lstStyle/>
                    <a:p>
                      <a:pPr marL="0" marR="0" algn="l">
                        <a:spcBef>
                          <a:spcPts val="0"/>
                        </a:spcBef>
                        <a:spcAft>
                          <a:spcPts val="0"/>
                        </a:spcAft>
                      </a:pPr>
                      <a:r>
                        <a:rPr lang="en-US" sz="1200" kern="100" dirty="0">
                          <a:effectLst/>
                        </a:rPr>
                        <a:t>Has the technical expertise, background, talents, and experience necessary to build software solutions successfully.</a:t>
                      </a:r>
                      <a:endParaRPr lang="en-US" sz="1100"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1840" marR="41840" marT="0" marB="0"/>
                </a:tc>
                <a:extLst>
                  <a:ext uri="{0D108BD9-81ED-4DB2-BD59-A6C34878D82A}">
                    <a16:rowId xmlns:a16="http://schemas.microsoft.com/office/drawing/2014/main" val="441179486"/>
                  </a:ext>
                </a:extLst>
              </a:tr>
              <a:tr h="1118522">
                <a:tc>
                  <a:txBody>
                    <a:bodyPr/>
                    <a:lstStyle/>
                    <a:p>
                      <a:pPr marL="0" marR="0" algn="l">
                        <a:spcBef>
                          <a:spcPts val="0"/>
                        </a:spcBef>
                        <a:spcAft>
                          <a:spcPts val="0"/>
                        </a:spcAft>
                      </a:pPr>
                      <a:r>
                        <a:rPr lang="en-US" sz="1400" b="1" kern="100" dirty="0">
                          <a:effectLst/>
                        </a:rPr>
                        <a:t>External users of the system (Documentation)</a:t>
                      </a:r>
                      <a:endParaRPr lang="en-US" sz="1200" b="1"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1840" marR="41840" marT="0" marB="0">
                    <a:solidFill>
                      <a:srgbClr val="E3AD43"/>
                    </a:solidFill>
                  </a:tcPr>
                </a:tc>
                <a:tc>
                  <a:txBody>
                    <a:bodyPr/>
                    <a:lstStyle/>
                    <a:p>
                      <a:pPr marL="0" marR="0" algn="l">
                        <a:spcBef>
                          <a:spcPts val="0"/>
                        </a:spcBef>
                        <a:spcAft>
                          <a:spcPts val="0"/>
                        </a:spcAft>
                      </a:pPr>
                      <a:r>
                        <a:rPr lang="en-US" sz="1200" kern="100">
                          <a:effectLst/>
                        </a:rPr>
                        <a:t>Handles the paper and documents the process of the project from start to end.</a:t>
                      </a:r>
                      <a:endParaRPr lang="en-US" sz="1100" kern="100">
                        <a:effectLst/>
                        <a:latin typeface="Calibri" panose="020F0502020204030204" pitchFamily="34" charset="0"/>
                        <a:ea typeface="Yu Mincho" panose="02020400000000000000" pitchFamily="18" charset="-128"/>
                        <a:cs typeface="Times New Roman" panose="02020603050405020304" pitchFamily="18" charset="0"/>
                      </a:endParaRPr>
                    </a:p>
                  </a:txBody>
                  <a:tcPr marL="41840" marR="41840" marT="0" marB="0"/>
                </a:tc>
                <a:tc>
                  <a:txBody>
                    <a:bodyPr/>
                    <a:lstStyle/>
                    <a:p>
                      <a:pPr marL="0" marR="0" algn="l">
                        <a:spcBef>
                          <a:spcPts val="0"/>
                        </a:spcBef>
                        <a:spcAft>
                          <a:spcPts val="0"/>
                        </a:spcAft>
                      </a:pPr>
                      <a:r>
                        <a:rPr lang="en-US" sz="1200" kern="100" dirty="0">
                          <a:effectLst/>
                        </a:rPr>
                        <a:t>In charge of the documentations and the deliverables of the project.</a:t>
                      </a:r>
                      <a:endParaRPr lang="en-US" sz="1100"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1840" marR="41840" marT="0" marB="0"/>
                </a:tc>
                <a:tc>
                  <a:txBody>
                    <a:bodyPr/>
                    <a:lstStyle/>
                    <a:p>
                      <a:pPr marL="0" marR="0" algn="l">
                        <a:spcBef>
                          <a:spcPts val="0"/>
                        </a:spcBef>
                        <a:spcAft>
                          <a:spcPts val="0"/>
                        </a:spcAft>
                      </a:pPr>
                      <a:r>
                        <a:rPr lang="en-US" sz="1200" kern="100" dirty="0">
                          <a:effectLst/>
                        </a:rPr>
                        <a:t>The ability to efficiently develop and manage project documentation is possessed by a documentation specialist, who possesses a range of abilities, expertise, traits, and skills.</a:t>
                      </a:r>
                      <a:endParaRPr lang="en-US" sz="1100" kern="100" dirty="0">
                        <a:effectLst/>
                        <a:latin typeface="Calibri" panose="020F0502020204030204" pitchFamily="34" charset="0"/>
                        <a:ea typeface="Yu Mincho" panose="02020400000000000000" pitchFamily="18" charset="-128"/>
                        <a:cs typeface="Times New Roman" panose="02020603050405020304" pitchFamily="18" charset="0"/>
                      </a:endParaRPr>
                    </a:p>
                  </a:txBody>
                  <a:tcPr marL="41840" marR="41840" marT="0" marB="0"/>
                </a:tc>
                <a:extLst>
                  <a:ext uri="{0D108BD9-81ED-4DB2-BD59-A6C34878D82A}">
                    <a16:rowId xmlns:a16="http://schemas.microsoft.com/office/drawing/2014/main" val="9280346"/>
                  </a:ext>
                </a:extLst>
              </a:tr>
            </a:tbl>
          </a:graphicData>
        </a:graphic>
      </p:graphicFrame>
      <p:pic>
        <p:nvPicPr>
          <p:cNvPr id="7" name="Picture 6" descr="A logo on a black background&#10;&#10;Description automatically generated with low confidence">
            <a:extLst>
              <a:ext uri="{FF2B5EF4-FFF2-40B4-BE49-F238E27FC236}">
                <a16:creationId xmlns:a16="http://schemas.microsoft.com/office/drawing/2014/main" id="{FE590532-F045-F01C-B53E-31FBDA73E206}"/>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1667024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71104"/>
            <a:ext cx="10134369" cy="784622"/>
          </a:xfrm>
        </p:spPr>
        <p:txBody>
          <a:bodyPr/>
          <a:lstStyle/>
          <a:p>
            <a:r>
              <a:rPr lang="en-US" sz="3600" b="1" dirty="0">
                <a:latin typeface="Avenir Book" panose="02000503020000020003" pitchFamily="2" charset="0"/>
              </a:rPr>
              <a:t>QUALITY ASSURANCE</a:t>
            </a:r>
            <a:endParaRPr lang="en-US" dirty="0"/>
          </a:p>
        </p:txBody>
      </p:sp>
      <p:sp>
        <p:nvSpPr>
          <p:cNvPr id="4" name="TextBox 3">
            <a:extLst>
              <a:ext uri="{FF2B5EF4-FFF2-40B4-BE49-F238E27FC236}">
                <a16:creationId xmlns:a16="http://schemas.microsoft.com/office/drawing/2014/main" id="{A5234B37-E643-BE9F-1B4C-4CF92F032ED7}"/>
              </a:ext>
            </a:extLst>
          </p:cNvPr>
          <p:cNvSpPr txBox="1"/>
          <p:nvPr/>
        </p:nvSpPr>
        <p:spPr>
          <a:xfrm>
            <a:off x="4667596" y="6282733"/>
            <a:ext cx="2603470" cy="369332"/>
          </a:xfrm>
          <a:prstGeom prst="rect">
            <a:avLst/>
          </a:prstGeom>
          <a:noFill/>
        </p:spPr>
        <p:txBody>
          <a:bodyPr wrap="none" lIns="91440" tIns="45720" rIns="91440" bIns="45720" rtlCol="0" anchor="t">
            <a:spAutoFit/>
          </a:bodyPr>
          <a:lstStyle/>
          <a:p>
            <a:r>
              <a:rPr lang="en-US" dirty="0">
                <a:solidFill>
                  <a:schemeClr val="tx2">
                    <a:lumMod val="60000"/>
                    <a:lumOff val="40000"/>
                  </a:schemeClr>
                </a:solidFill>
                <a:latin typeface="Avenir Book" panose="02000503020000020003"/>
              </a:rPr>
              <a:t>Presented by: Kieyl Ponce </a:t>
            </a:r>
          </a:p>
        </p:txBody>
      </p:sp>
      <p:pic>
        <p:nvPicPr>
          <p:cNvPr id="7" name="Picture 6" descr="A logo on a black background&#10;&#10;Description automatically generated with low confidence">
            <a:extLst>
              <a:ext uri="{FF2B5EF4-FFF2-40B4-BE49-F238E27FC236}">
                <a16:creationId xmlns:a16="http://schemas.microsoft.com/office/drawing/2014/main" id="{FE590532-F045-F01C-B53E-31FBDA73E206}"/>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
        <p:nvSpPr>
          <p:cNvPr id="2" name="Text Placeholder 6">
            <a:extLst>
              <a:ext uri="{FF2B5EF4-FFF2-40B4-BE49-F238E27FC236}">
                <a16:creationId xmlns:a16="http://schemas.microsoft.com/office/drawing/2014/main" id="{02F23E81-967B-B7D0-9ABE-755CC5EE0B76}"/>
              </a:ext>
            </a:extLst>
          </p:cNvPr>
          <p:cNvSpPr>
            <a:spLocks noGrp="1"/>
          </p:cNvSpPr>
          <p:nvPr>
            <p:ph type="body" sz="quarter" idx="14"/>
          </p:nvPr>
        </p:nvSpPr>
        <p:spPr>
          <a:xfrm>
            <a:off x="1688640" y="1580978"/>
            <a:ext cx="9370461" cy="3862531"/>
          </a:xfrm>
        </p:spPr>
        <p:txBody>
          <a:bodyPr>
            <a:noAutofit/>
          </a:bodyPr>
          <a:lstStyle/>
          <a:p>
            <a:pPr marL="342900" marR="640080" lvl="0" indent="-342900" algn="just">
              <a:lnSpc>
                <a:spcPct val="102000"/>
              </a:lnSpc>
              <a:spcBef>
                <a:spcPts val="310"/>
              </a:spcBef>
              <a:spcAft>
                <a:spcPts val="0"/>
              </a:spcAft>
              <a:buSzPts val="1200"/>
              <a:buFont typeface="Arial" panose="020B0604020202020204" pitchFamily="34" charset="0"/>
              <a:buChar char="•"/>
              <a:tabLst>
                <a:tab pos="991235" algn="l"/>
              </a:tabLst>
            </a:pPr>
            <a:r>
              <a:rPr lang="en-US" sz="2000" b="1" kern="100" dirty="0">
                <a:effectLst/>
                <a:latin typeface="Calibri Light" panose="020F0302020204030204" pitchFamily="34" charset="0"/>
                <a:ea typeface="Arial" panose="020B0604020202020204" pitchFamily="34" charset="0"/>
                <a:cs typeface="Times New Roman" panose="02020603050405020304" pitchFamily="18" charset="0"/>
              </a:rPr>
              <a:t>Defining Quality Standards</a:t>
            </a:r>
          </a:p>
          <a:p>
            <a:pPr marL="342900" marR="640080" lvl="0" indent="-342900" algn="just">
              <a:lnSpc>
                <a:spcPct val="102000"/>
              </a:lnSpc>
              <a:spcBef>
                <a:spcPts val="310"/>
              </a:spcBef>
              <a:spcAft>
                <a:spcPts val="0"/>
              </a:spcAft>
              <a:buSzPts val="1200"/>
              <a:buFont typeface="Arial" panose="020B0604020202020204" pitchFamily="34" charset="0"/>
              <a:buChar char="•"/>
              <a:tabLst>
                <a:tab pos="991235" algn="l"/>
              </a:tabLst>
            </a:pPr>
            <a:r>
              <a:rPr lang="en-US" sz="2000" b="1" kern="100" dirty="0">
                <a:effectLst/>
                <a:latin typeface="Calibri Light" panose="020F0302020204030204" pitchFamily="34" charset="0"/>
                <a:ea typeface="Arial" panose="020B0604020202020204" pitchFamily="34" charset="0"/>
                <a:cs typeface="Times New Roman" panose="02020603050405020304" pitchFamily="18" charset="0"/>
              </a:rPr>
              <a:t>Agile</a:t>
            </a:r>
            <a:r>
              <a:rPr lang="en-US" sz="2000" b="1" kern="100" spc="-10" dirty="0">
                <a:effectLst/>
                <a:latin typeface="Calibri Light" panose="020F0302020204030204" pitchFamily="34" charset="0"/>
                <a:ea typeface="Arial" panose="020B0604020202020204" pitchFamily="34" charset="0"/>
                <a:cs typeface="Times New Roman" panose="02020603050405020304" pitchFamily="18" charset="0"/>
              </a:rPr>
              <a:t> </a:t>
            </a:r>
            <a:r>
              <a:rPr lang="en-US" sz="2000" b="1" kern="100" dirty="0">
                <a:effectLst/>
                <a:latin typeface="Calibri Light" panose="020F0302020204030204" pitchFamily="34" charset="0"/>
                <a:ea typeface="Arial" panose="020B0604020202020204" pitchFamily="34" charset="0"/>
                <a:cs typeface="Times New Roman" panose="02020603050405020304" pitchFamily="18" charset="0"/>
              </a:rPr>
              <a:t>Quality Auditing</a:t>
            </a:r>
          </a:p>
          <a:p>
            <a:pPr marL="342900" marR="636270" lvl="0" indent="-342900" algn="just">
              <a:lnSpc>
                <a:spcPct val="102000"/>
              </a:lnSpc>
              <a:spcBef>
                <a:spcPts val="215"/>
              </a:spcBef>
              <a:spcAft>
                <a:spcPts val="0"/>
              </a:spcAft>
              <a:buSzPts val="1200"/>
              <a:buFont typeface="Arial" panose="020B0604020202020204" pitchFamily="34" charset="0"/>
              <a:buChar char="•"/>
              <a:tabLst>
                <a:tab pos="991235" algn="l"/>
              </a:tabLst>
            </a:pPr>
            <a:r>
              <a:rPr lang="en-US" sz="2000" b="1" kern="100" dirty="0">
                <a:effectLst/>
                <a:latin typeface="Calibri Light" panose="020F0302020204030204" pitchFamily="34" charset="0"/>
                <a:ea typeface="Arial" panose="020B0604020202020204" pitchFamily="34" charset="0"/>
                <a:cs typeface="Times New Roman" panose="02020603050405020304" pitchFamily="18" charset="0"/>
              </a:rPr>
              <a:t>Quality Metrics</a:t>
            </a:r>
            <a:r>
              <a:rPr lang="en-US" sz="2000" dirty="0">
                <a:effectLst/>
                <a:latin typeface="Calibri Light" panose="020F0302020204030204" pitchFamily="34" charset="0"/>
                <a:ea typeface="Times New Roman" panose="02020603050405020304" pitchFamily="18" charset="0"/>
              </a:rPr>
              <a:t> :</a:t>
            </a:r>
            <a:endParaRPr lang="en-US" sz="2000" dirty="0">
              <a:effectLst/>
              <a:latin typeface="Times New Roman" panose="02020603050405020304" pitchFamily="18" charset="0"/>
              <a:ea typeface="Times New Roman" panose="02020603050405020304" pitchFamily="18" charset="0"/>
            </a:endParaRPr>
          </a:p>
          <a:p>
            <a:pPr marL="742950" marR="637540" lvl="1" indent="-285750" algn="just">
              <a:lnSpc>
                <a:spcPct val="105000"/>
              </a:lnSpc>
              <a:spcBef>
                <a:spcPts val="0"/>
              </a:spcBef>
              <a:spcAft>
                <a:spcPts val="0"/>
              </a:spcAft>
              <a:buSzPts val="1200"/>
              <a:buFont typeface="Courier New" panose="02070309020205020404" pitchFamily="49" charset="0"/>
              <a:buChar char="o"/>
              <a:tabLst>
                <a:tab pos="1449070" algn="l"/>
              </a:tabLst>
            </a:pP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Agile Metrics such as Velocity, Burn-Down Charts, and Sprint Reviews</a:t>
            </a:r>
            <a:r>
              <a:rPr lang="en-US" kern="100" spc="200" dirty="0">
                <a:effectLst/>
                <a:latin typeface="Calibri Light" panose="020F0302020204030204" pitchFamily="34" charset="0"/>
                <a:ea typeface="Courier New" panose="02070309020205020404" pitchFamily="49" charset="0"/>
                <a:cs typeface="Times New Roman" panose="02020603050405020304" pitchFamily="18" charset="0"/>
              </a:rPr>
              <a:t> </a:t>
            </a:r>
            <a:endParaRPr lang="en-US" kern="100" dirty="0">
              <a:effectLst/>
              <a:latin typeface="Cambria" panose="02040503050406030204" pitchFamily="18" charset="0"/>
              <a:ea typeface="Courier New" panose="02070309020205020404" pitchFamily="49" charset="0"/>
              <a:cs typeface="Times New Roman" panose="02020603050405020304" pitchFamily="18" charset="0"/>
            </a:endParaRPr>
          </a:p>
          <a:p>
            <a:pPr marL="1828800" marR="637540" indent="-219075" algn="just">
              <a:lnSpc>
                <a:spcPct val="105000"/>
              </a:lnSpc>
              <a:spcBef>
                <a:spcPts val="0"/>
              </a:spcBef>
              <a:spcAft>
                <a:spcPts val="800"/>
              </a:spcAft>
              <a:tabLst>
                <a:tab pos="1449070" algn="l"/>
              </a:tabLst>
            </a:pPr>
            <a:r>
              <a:rPr lang="en-US" i="1" kern="100" dirty="0">
                <a:effectLst/>
                <a:latin typeface="Calibri Light" panose="020F0302020204030204" pitchFamily="34" charset="0"/>
                <a:ea typeface="Calibri" panose="020F0502020204030204" pitchFamily="34" charset="0"/>
                <a:cs typeface="Times New Roman" panose="02020603050405020304" pitchFamily="18" charset="0"/>
              </a:rPr>
              <a:t>o 	Defect</a:t>
            </a:r>
            <a:r>
              <a:rPr lang="en-US" i="1" kern="100" spc="-60" dirty="0">
                <a:effectLst/>
                <a:latin typeface="Calibri Light" panose="020F0302020204030204" pitchFamily="34" charset="0"/>
                <a:ea typeface="Calibri" panose="020F0502020204030204" pitchFamily="34" charset="0"/>
                <a:cs typeface="Times New Roman" panose="02020603050405020304" pitchFamily="18" charset="0"/>
              </a:rPr>
              <a:t> </a:t>
            </a:r>
            <a:r>
              <a:rPr lang="en-US" i="1" kern="100" dirty="0">
                <a:effectLst/>
                <a:latin typeface="Calibri Light" panose="020F0302020204030204" pitchFamily="34" charset="0"/>
                <a:ea typeface="Calibri" panose="020F0502020204030204" pitchFamily="34" charset="0"/>
                <a:cs typeface="Times New Roman" panose="02020603050405020304" pitchFamily="18" charset="0"/>
              </a:rPr>
              <a:t>Density:</a:t>
            </a:r>
            <a:r>
              <a:rPr lang="en-US" i="1" kern="100" spc="-55" dirty="0">
                <a:effectLst/>
                <a:latin typeface="Calibri Light" panose="020F0302020204030204" pitchFamily="34" charset="0"/>
                <a:ea typeface="Calibri" panose="020F0502020204030204" pitchFamily="34" charset="0"/>
                <a:cs typeface="Times New Roman" panose="02020603050405020304" pitchFamily="18" charset="0"/>
              </a:rPr>
              <a:t> </a:t>
            </a:r>
            <a:r>
              <a:rPr lang="en-US" i="1" kern="100" dirty="0">
                <a:effectLst/>
                <a:latin typeface="Calibri Light" panose="020F0302020204030204" pitchFamily="34" charset="0"/>
                <a:ea typeface="Calibri" panose="020F0502020204030204" pitchFamily="34" charset="0"/>
                <a:cs typeface="Times New Roman" panose="02020603050405020304" pitchFamily="18" charset="0"/>
              </a:rPr>
              <a:t>The</a:t>
            </a:r>
            <a:r>
              <a:rPr lang="en-US" i="1" kern="100" spc="-55" dirty="0">
                <a:effectLst/>
                <a:latin typeface="Calibri Light" panose="020F0302020204030204" pitchFamily="34" charset="0"/>
                <a:ea typeface="Calibri" panose="020F0502020204030204" pitchFamily="34" charset="0"/>
                <a:cs typeface="Times New Roman" panose="02020603050405020304" pitchFamily="18" charset="0"/>
              </a:rPr>
              <a:t> </a:t>
            </a:r>
            <a:r>
              <a:rPr lang="en-US" i="1" kern="100" dirty="0">
                <a:effectLst/>
                <a:latin typeface="Calibri Light" panose="020F0302020204030204" pitchFamily="34" charset="0"/>
                <a:ea typeface="Calibri" panose="020F0502020204030204" pitchFamily="34" charset="0"/>
                <a:cs typeface="Times New Roman" panose="02020603050405020304" pitchFamily="18" charset="0"/>
              </a:rPr>
              <a:t>number</a:t>
            </a:r>
            <a:r>
              <a:rPr lang="en-US" i="1" kern="100" spc="-50" dirty="0">
                <a:effectLst/>
                <a:latin typeface="Calibri Light" panose="020F0302020204030204" pitchFamily="34" charset="0"/>
                <a:ea typeface="Calibri" panose="020F0502020204030204" pitchFamily="34" charset="0"/>
                <a:cs typeface="Times New Roman" panose="02020603050405020304" pitchFamily="18" charset="0"/>
              </a:rPr>
              <a:t> </a:t>
            </a:r>
            <a:r>
              <a:rPr lang="en-US" i="1" kern="100" dirty="0">
                <a:effectLst/>
                <a:latin typeface="Calibri Light" panose="020F0302020204030204" pitchFamily="34" charset="0"/>
                <a:ea typeface="Calibri" panose="020F0502020204030204" pitchFamily="34" charset="0"/>
                <a:cs typeface="Times New Roman" panose="02020603050405020304" pitchFamily="18" charset="0"/>
              </a:rPr>
              <a:t>of</a:t>
            </a:r>
            <a:r>
              <a:rPr lang="en-US" i="1" kern="100" spc="-50" dirty="0">
                <a:effectLst/>
                <a:latin typeface="Calibri Light" panose="020F0302020204030204" pitchFamily="34" charset="0"/>
                <a:ea typeface="Calibri" panose="020F0502020204030204" pitchFamily="34" charset="0"/>
                <a:cs typeface="Times New Roman" panose="02020603050405020304" pitchFamily="18" charset="0"/>
              </a:rPr>
              <a:t> </a:t>
            </a:r>
            <a:r>
              <a:rPr lang="en-US" i="1" kern="100" dirty="0">
                <a:effectLst/>
                <a:latin typeface="Calibri Light" panose="020F0302020204030204" pitchFamily="34" charset="0"/>
                <a:ea typeface="Calibri" panose="020F0502020204030204" pitchFamily="34" charset="0"/>
                <a:cs typeface="Times New Roman" panose="02020603050405020304" pitchFamily="18" charset="0"/>
              </a:rPr>
              <a:t>defects</a:t>
            </a:r>
            <a:r>
              <a:rPr lang="en-US" i="1" kern="100" spc="-55" dirty="0">
                <a:effectLst/>
                <a:latin typeface="Calibri Light" panose="020F0302020204030204" pitchFamily="34" charset="0"/>
                <a:ea typeface="Calibri" panose="020F0502020204030204" pitchFamily="34" charset="0"/>
                <a:cs typeface="Times New Roman" panose="02020603050405020304" pitchFamily="18" charset="0"/>
              </a:rPr>
              <a:t> </a:t>
            </a:r>
            <a:r>
              <a:rPr lang="en-US" i="1" kern="100" dirty="0">
                <a:effectLst/>
                <a:latin typeface="Calibri Light" panose="020F0302020204030204" pitchFamily="34" charset="0"/>
                <a:ea typeface="Calibri" panose="020F0502020204030204" pitchFamily="34" charset="0"/>
                <a:cs typeface="Times New Roman" panose="02020603050405020304" pitchFamily="18" charset="0"/>
              </a:rPr>
              <a:t>found</a:t>
            </a:r>
            <a:r>
              <a:rPr lang="en-US" i="1" kern="100" spc="-65" dirty="0">
                <a:effectLst/>
                <a:latin typeface="Calibri Light" panose="020F0302020204030204" pitchFamily="34" charset="0"/>
                <a:ea typeface="Calibri" panose="020F0502020204030204" pitchFamily="34" charset="0"/>
                <a:cs typeface="Times New Roman" panose="02020603050405020304" pitchFamily="18" charset="0"/>
              </a:rPr>
              <a:t> </a:t>
            </a:r>
            <a:r>
              <a:rPr lang="en-US" i="1" kern="100" dirty="0">
                <a:effectLst/>
                <a:latin typeface="Calibri Light" panose="020F0302020204030204" pitchFamily="34" charset="0"/>
                <a:ea typeface="Calibri" panose="020F0502020204030204" pitchFamily="34" charset="0"/>
                <a:cs typeface="Times New Roman" panose="02020603050405020304" pitchFamily="18" charset="0"/>
              </a:rPr>
              <a:t>per</a:t>
            </a:r>
            <a:r>
              <a:rPr lang="en-US" i="1" kern="100" spc="-25" dirty="0">
                <a:effectLst/>
                <a:latin typeface="Calibri Light" panose="020F0302020204030204" pitchFamily="34" charset="0"/>
                <a:ea typeface="Calibri" panose="020F0502020204030204" pitchFamily="34" charset="0"/>
                <a:cs typeface="Times New Roman" panose="02020603050405020304" pitchFamily="18" charset="0"/>
              </a:rPr>
              <a:t> </a:t>
            </a:r>
            <a:r>
              <a:rPr lang="en-US" i="1" kern="100" dirty="0">
                <a:effectLst/>
                <a:latin typeface="Calibri Light" panose="020F0302020204030204" pitchFamily="34" charset="0"/>
                <a:ea typeface="Calibri" panose="020F0502020204030204" pitchFamily="34" charset="0"/>
                <a:cs typeface="Times New Roman" panose="02020603050405020304" pitchFamily="18" charset="0"/>
              </a:rPr>
              <a:t>unit</a:t>
            </a:r>
            <a:r>
              <a:rPr lang="en-US" i="1" kern="100" spc="-60" dirty="0">
                <a:effectLst/>
                <a:latin typeface="Calibri Light" panose="020F0302020204030204" pitchFamily="34" charset="0"/>
                <a:ea typeface="Calibri" panose="020F0502020204030204" pitchFamily="34" charset="0"/>
                <a:cs typeface="Times New Roman" panose="02020603050405020304" pitchFamily="18" charset="0"/>
              </a:rPr>
              <a:t> </a:t>
            </a:r>
            <a:r>
              <a:rPr lang="en-US" i="1" kern="100" dirty="0">
                <a:effectLst/>
                <a:latin typeface="Calibri Light" panose="020F0302020204030204" pitchFamily="34" charset="0"/>
                <a:ea typeface="Calibri" panose="020F0502020204030204" pitchFamily="34" charset="0"/>
                <a:cs typeface="Times New Roman" panose="02020603050405020304" pitchFamily="18" charset="0"/>
              </a:rPr>
              <a:t>of</a:t>
            </a:r>
            <a:r>
              <a:rPr lang="en-US" i="1" kern="100" spc="-50" dirty="0">
                <a:effectLst/>
                <a:latin typeface="Calibri Light" panose="020F0302020204030204" pitchFamily="34" charset="0"/>
                <a:ea typeface="Calibri" panose="020F0502020204030204" pitchFamily="34" charset="0"/>
                <a:cs typeface="Times New Roman" panose="02020603050405020304" pitchFamily="18" charset="0"/>
              </a:rPr>
              <a:t> </a:t>
            </a:r>
            <a:r>
              <a:rPr lang="en-US" i="1" kern="100" dirty="0">
                <a:effectLst/>
                <a:latin typeface="Calibri Light" panose="020F0302020204030204" pitchFamily="34" charset="0"/>
                <a:ea typeface="Calibri" panose="020F0502020204030204" pitchFamily="34" charset="0"/>
                <a:cs typeface="Times New Roman" panose="02020603050405020304" pitchFamily="18" charset="0"/>
              </a:rPr>
              <a:t>measure</a:t>
            </a:r>
            <a:r>
              <a:rPr lang="en-US" i="1" kern="100" spc="-55" dirty="0">
                <a:effectLst/>
                <a:latin typeface="Calibri Light" panose="020F0302020204030204" pitchFamily="34" charset="0"/>
                <a:ea typeface="Calibri" panose="020F0502020204030204" pitchFamily="34" charset="0"/>
                <a:cs typeface="Times New Roman" panose="02020603050405020304" pitchFamily="18" charset="0"/>
              </a:rPr>
              <a:t> </a:t>
            </a:r>
            <a:endParaRPr lang="en-US" i="1" kern="100" dirty="0">
              <a:effectLst/>
              <a:latin typeface="Cambria" panose="02040503050406030204" pitchFamily="18" charset="0"/>
              <a:ea typeface="Calibri" panose="020F0502020204030204" pitchFamily="34" charset="0"/>
              <a:cs typeface="Times New Roman" panose="02020603050405020304" pitchFamily="18" charset="0"/>
            </a:endParaRPr>
          </a:p>
          <a:p>
            <a:pPr marL="1609725" marR="637540" algn="just">
              <a:lnSpc>
                <a:spcPct val="105000"/>
              </a:lnSpc>
              <a:spcBef>
                <a:spcPts val="0"/>
              </a:spcBef>
              <a:spcAft>
                <a:spcPts val="800"/>
              </a:spcAft>
              <a:tabLst>
                <a:tab pos="1449070" algn="l"/>
              </a:tabLst>
            </a:pPr>
            <a:r>
              <a:rPr lang="en-US" i="1" kern="100" dirty="0">
                <a:effectLst/>
                <a:latin typeface="Calibri Light" panose="020F0302020204030204" pitchFamily="34" charset="0"/>
                <a:ea typeface="Calibri" panose="020F0502020204030204" pitchFamily="34" charset="0"/>
                <a:cs typeface="Times New Roman" panose="02020603050405020304" pitchFamily="18" charset="0"/>
              </a:rPr>
              <a:t>o</a:t>
            </a:r>
            <a:r>
              <a:rPr lang="en-US" i="1" kern="100" spc="-355" dirty="0">
                <a:effectLst/>
                <a:latin typeface="Calibri Light" panose="020F0302020204030204" pitchFamily="34" charset="0"/>
                <a:ea typeface="Calibri" panose="020F0502020204030204" pitchFamily="34" charset="0"/>
                <a:cs typeface="Times New Roman" panose="02020603050405020304" pitchFamily="18" charset="0"/>
              </a:rPr>
              <a:t> 	</a:t>
            </a:r>
            <a:r>
              <a:rPr lang="en-US" i="1" kern="100" dirty="0">
                <a:effectLst/>
                <a:latin typeface="Calibri Light" panose="020F0302020204030204" pitchFamily="34" charset="0"/>
                <a:ea typeface="Calibri" panose="020F0502020204030204" pitchFamily="34" charset="0"/>
                <a:cs typeface="Times New Roman" panose="02020603050405020304" pitchFamily="18" charset="0"/>
              </a:rPr>
              <a:t>Defect Severity: The classification of defects based on their impact</a:t>
            </a:r>
            <a:r>
              <a:rPr lang="en-US" i="1" kern="100" spc="-20" dirty="0">
                <a:effectLst/>
                <a:latin typeface="Calibri Light" panose="020F0302020204030204" pitchFamily="34" charset="0"/>
                <a:ea typeface="Calibri" panose="020F0502020204030204" pitchFamily="34" charset="0"/>
                <a:cs typeface="Times New Roman" panose="02020603050405020304" pitchFamily="18" charset="0"/>
              </a:rPr>
              <a:t> </a:t>
            </a:r>
            <a:r>
              <a:rPr lang="en-US" i="1" kern="100" dirty="0">
                <a:effectLst/>
                <a:latin typeface="Calibri Light" panose="020F0302020204030204" pitchFamily="34" charset="0"/>
                <a:ea typeface="Calibri" panose="020F0502020204030204" pitchFamily="34" charset="0"/>
                <a:cs typeface="Times New Roman" panose="02020603050405020304" pitchFamily="18" charset="0"/>
              </a:rPr>
              <a:t>on</a:t>
            </a:r>
            <a:r>
              <a:rPr lang="en-US" i="1" kern="100" spc="-20" dirty="0">
                <a:effectLst/>
                <a:latin typeface="Calibri Light" panose="020F0302020204030204" pitchFamily="34" charset="0"/>
                <a:ea typeface="Calibri" panose="020F0502020204030204" pitchFamily="34" charset="0"/>
                <a:cs typeface="Times New Roman" panose="02020603050405020304" pitchFamily="18" charset="0"/>
              </a:rPr>
              <a:t> </a:t>
            </a:r>
            <a:r>
              <a:rPr lang="en-US" i="1" kern="100" dirty="0">
                <a:effectLst/>
                <a:latin typeface="Calibri Light" panose="020F0302020204030204" pitchFamily="34" charset="0"/>
                <a:ea typeface="Calibri" panose="020F0502020204030204" pitchFamily="34" charset="0"/>
                <a:cs typeface="Times New Roman" panose="02020603050405020304" pitchFamily="18" charset="0"/>
              </a:rPr>
              <a:t>the</a:t>
            </a:r>
            <a:r>
              <a:rPr lang="en-US" i="1" kern="100" spc="-10" dirty="0">
                <a:effectLst/>
                <a:latin typeface="Calibri Light" panose="020F0302020204030204" pitchFamily="34" charset="0"/>
                <a:ea typeface="Calibri" panose="020F0502020204030204" pitchFamily="34" charset="0"/>
                <a:cs typeface="Times New Roman" panose="02020603050405020304" pitchFamily="18" charset="0"/>
              </a:rPr>
              <a:t> system.</a:t>
            </a:r>
            <a:endParaRPr lang="en-US" i="1" kern="100" dirty="0">
              <a:effectLst/>
              <a:latin typeface="Cambria" panose="02040503050406030204" pitchFamily="18" charset="0"/>
              <a:ea typeface="Calibri" panose="020F0502020204030204" pitchFamily="34" charset="0"/>
              <a:cs typeface="Times New Roman" panose="02020603050405020304" pitchFamily="18" charset="0"/>
            </a:endParaRPr>
          </a:p>
          <a:p>
            <a:pPr marL="742950" marR="639445" lvl="1" indent="-285750" algn="just">
              <a:lnSpc>
                <a:spcPct val="102000"/>
              </a:lnSpc>
              <a:spcBef>
                <a:spcPts val="190"/>
              </a:spcBef>
              <a:spcAft>
                <a:spcPts val="0"/>
              </a:spcAft>
              <a:buSzPts val="1200"/>
              <a:buFont typeface="Courier New" panose="02070309020205020404" pitchFamily="49" charset="0"/>
              <a:buChar char="o"/>
              <a:tabLst>
                <a:tab pos="1449070" algn="l"/>
              </a:tabLst>
            </a:pP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Test</a:t>
            </a:r>
            <a:r>
              <a:rPr lang="en-US" kern="100" spc="-70" dirty="0">
                <a:effectLst/>
                <a:latin typeface="Calibri Light" panose="020F0302020204030204" pitchFamily="34" charset="0"/>
                <a:ea typeface="Courier New" panose="02070309020205020404" pitchFamily="49" charset="0"/>
                <a:cs typeface="Times New Roman" panose="02020603050405020304" pitchFamily="18" charset="0"/>
              </a:rPr>
              <a:t> </a:t>
            </a: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Coverage:</a:t>
            </a:r>
            <a:r>
              <a:rPr lang="en-US" kern="100" spc="-70" dirty="0">
                <a:effectLst/>
                <a:latin typeface="Calibri Light" panose="020F0302020204030204" pitchFamily="34" charset="0"/>
                <a:ea typeface="Courier New" panose="02070309020205020404" pitchFamily="49" charset="0"/>
                <a:cs typeface="Times New Roman" panose="02020603050405020304" pitchFamily="18" charset="0"/>
              </a:rPr>
              <a:t> </a:t>
            </a: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The</a:t>
            </a:r>
            <a:r>
              <a:rPr lang="en-US" kern="100" spc="-65" dirty="0">
                <a:effectLst/>
                <a:latin typeface="Calibri Light" panose="020F0302020204030204" pitchFamily="34" charset="0"/>
                <a:ea typeface="Courier New" panose="02070309020205020404" pitchFamily="49" charset="0"/>
                <a:cs typeface="Times New Roman" panose="02020603050405020304" pitchFamily="18" charset="0"/>
              </a:rPr>
              <a:t> </a:t>
            </a: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percentage</a:t>
            </a:r>
            <a:r>
              <a:rPr lang="en-US" kern="100" spc="-35" dirty="0">
                <a:effectLst/>
                <a:latin typeface="Calibri Light" panose="020F0302020204030204" pitchFamily="34" charset="0"/>
                <a:ea typeface="Courier New" panose="02070309020205020404" pitchFamily="49" charset="0"/>
                <a:cs typeface="Times New Roman" panose="02020603050405020304" pitchFamily="18" charset="0"/>
              </a:rPr>
              <a:t> </a:t>
            </a: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of</a:t>
            </a:r>
            <a:r>
              <a:rPr lang="en-US" kern="100" spc="-5" dirty="0">
                <a:effectLst/>
                <a:latin typeface="Calibri Light" panose="020F0302020204030204" pitchFamily="34" charset="0"/>
                <a:ea typeface="Courier New" panose="02070309020205020404" pitchFamily="49" charset="0"/>
                <a:cs typeface="Times New Roman" panose="02020603050405020304" pitchFamily="18" charset="0"/>
              </a:rPr>
              <a:t> </a:t>
            </a: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the</a:t>
            </a:r>
            <a:r>
              <a:rPr lang="en-US" kern="100" spc="-5" dirty="0">
                <a:effectLst/>
                <a:latin typeface="Calibri Light" panose="020F0302020204030204" pitchFamily="34" charset="0"/>
                <a:ea typeface="Courier New" panose="02070309020205020404" pitchFamily="49" charset="0"/>
                <a:cs typeface="Times New Roman" panose="02020603050405020304" pitchFamily="18" charset="0"/>
              </a:rPr>
              <a:t> </a:t>
            </a: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system</a:t>
            </a:r>
            <a:r>
              <a:rPr lang="en-US" kern="100" spc="-20" dirty="0">
                <a:effectLst/>
                <a:latin typeface="Calibri Light" panose="020F0302020204030204" pitchFamily="34" charset="0"/>
                <a:ea typeface="Courier New" panose="02070309020205020404" pitchFamily="49" charset="0"/>
                <a:cs typeface="Times New Roman" panose="02020603050405020304" pitchFamily="18" charset="0"/>
              </a:rPr>
              <a:t> </a:t>
            </a: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that</a:t>
            </a:r>
            <a:r>
              <a:rPr lang="en-US" kern="100" spc="-15" dirty="0">
                <a:effectLst/>
                <a:latin typeface="Calibri Light" panose="020F0302020204030204" pitchFamily="34" charset="0"/>
                <a:ea typeface="Courier New" panose="02070309020205020404" pitchFamily="49" charset="0"/>
                <a:cs typeface="Times New Roman" panose="02020603050405020304" pitchFamily="18" charset="0"/>
              </a:rPr>
              <a:t> </a:t>
            </a: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has</a:t>
            </a:r>
            <a:r>
              <a:rPr lang="en-US" kern="100" spc="-5" dirty="0">
                <a:effectLst/>
                <a:latin typeface="Calibri Light" panose="020F0302020204030204" pitchFamily="34" charset="0"/>
                <a:ea typeface="Courier New" panose="02070309020205020404" pitchFamily="49" charset="0"/>
                <a:cs typeface="Times New Roman" panose="02020603050405020304" pitchFamily="18" charset="0"/>
              </a:rPr>
              <a:t> </a:t>
            </a: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been</a:t>
            </a:r>
            <a:r>
              <a:rPr lang="en-US" kern="100" spc="-10" dirty="0">
                <a:effectLst/>
                <a:latin typeface="Calibri Light" panose="020F0302020204030204" pitchFamily="34" charset="0"/>
                <a:ea typeface="Courier New" panose="02070309020205020404" pitchFamily="49" charset="0"/>
                <a:cs typeface="Times New Roman" panose="02020603050405020304" pitchFamily="18" charset="0"/>
              </a:rPr>
              <a:t> </a:t>
            </a: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tested</a:t>
            </a:r>
            <a:r>
              <a:rPr lang="en-US" kern="100" spc="200" dirty="0">
                <a:effectLst/>
                <a:latin typeface="Calibri Light" panose="020F0302020204030204" pitchFamily="34" charset="0"/>
                <a:ea typeface="Courier New" panose="02070309020205020404" pitchFamily="49" charset="0"/>
                <a:cs typeface="Times New Roman" panose="02020603050405020304" pitchFamily="18" charset="0"/>
              </a:rPr>
              <a:t> </a:t>
            </a:r>
            <a:endParaRPr lang="en-US" sz="1400" kern="100" dirty="0">
              <a:effectLst/>
              <a:latin typeface="Cambria" panose="02040503050406030204" pitchFamily="18" charset="0"/>
              <a:ea typeface="Courier New" panose="02070309020205020404" pitchFamily="49" charset="0"/>
              <a:cs typeface="Times New Roman" panose="02020603050405020304" pitchFamily="18" charset="0"/>
            </a:endParaRPr>
          </a:p>
          <a:p>
            <a:pPr marL="742950" marR="639445" lvl="1" indent="-285750" algn="just">
              <a:lnSpc>
                <a:spcPct val="102000"/>
              </a:lnSpc>
              <a:spcBef>
                <a:spcPts val="190"/>
              </a:spcBef>
              <a:spcAft>
                <a:spcPts val="0"/>
              </a:spcAft>
              <a:buSzPts val="1200"/>
              <a:buFont typeface="Courier New" panose="02070309020205020404" pitchFamily="49" charset="0"/>
              <a:buChar char="o"/>
              <a:tabLst>
                <a:tab pos="1449070" algn="l"/>
              </a:tabLst>
            </a:pP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Test Case</a:t>
            </a:r>
            <a:r>
              <a:rPr lang="en-US" kern="100" spc="-70" dirty="0">
                <a:effectLst/>
                <a:latin typeface="Calibri Light" panose="020F0302020204030204" pitchFamily="34" charset="0"/>
                <a:ea typeface="Courier New" panose="02070309020205020404" pitchFamily="49" charset="0"/>
                <a:cs typeface="Times New Roman" panose="02020603050405020304" pitchFamily="18" charset="0"/>
              </a:rPr>
              <a:t> </a:t>
            </a: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Pass</a:t>
            </a:r>
            <a:r>
              <a:rPr lang="en-US" kern="100" spc="-70" dirty="0">
                <a:effectLst/>
                <a:latin typeface="Calibri Light" panose="020F0302020204030204" pitchFamily="34" charset="0"/>
                <a:ea typeface="Courier New" panose="02070309020205020404" pitchFamily="49" charset="0"/>
                <a:cs typeface="Times New Roman" panose="02020603050405020304" pitchFamily="18" charset="0"/>
              </a:rPr>
              <a:t> </a:t>
            </a: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Rate:</a:t>
            </a:r>
            <a:r>
              <a:rPr lang="en-US" kern="100" spc="-65" dirty="0">
                <a:effectLst/>
                <a:latin typeface="Calibri Light" panose="020F0302020204030204" pitchFamily="34" charset="0"/>
                <a:ea typeface="Courier New" panose="02070309020205020404" pitchFamily="49" charset="0"/>
                <a:cs typeface="Times New Roman" panose="02020603050405020304" pitchFamily="18" charset="0"/>
              </a:rPr>
              <a:t> </a:t>
            </a: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The</a:t>
            </a:r>
            <a:r>
              <a:rPr lang="en-US" kern="100" spc="-70" dirty="0">
                <a:effectLst/>
                <a:latin typeface="Calibri Light" panose="020F0302020204030204" pitchFamily="34" charset="0"/>
                <a:ea typeface="Courier New" panose="02070309020205020404" pitchFamily="49" charset="0"/>
                <a:cs typeface="Times New Roman" panose="02020603050405020304" pitchFamily="18" charset="0"/>
              </a:rPr>
              <a:t> </a:t>
            </a: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percentage</a:t>
            </a:r>
            <a:r>
              <a:rPr lang="en-US" kern="100" spc="-65" dirty="0">
                <a:effectLst/>
                <a:latin typeface="Calibri Light" panose="020F0302020204030204" pitchFamily="34" charset="0"/>
                <a:ea typeface="Courier New" panose="02070309020205020404" pitchFamily="49" charset="0"/>
                <a:cs typeface="Times New Roman" panose="02020603050405020304" pitchFamily="18" charset="0"/>
              </a:rPr>
              <a:t> </a:t>
            </a: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of</a:t>
            </a:r>
            <a:r>
              <a:rPr lang="en-US" kern="100" spc="-70" dirty="0">
                <a:effectLst/>
                <a:latin typeface="Calibri Light" panose="020F0302020204030204" pitchFamily="34" charset="0"/>
                <a:ea typeface="Courier New" panose="02070309020205020404" pitchFamily="49" charset="0"/>
                <a:cs typeface="Times New Roman" panose="02020603050405020304" pitchFamily="18" charset="0"/>
              </a:rPr>
              <a:t> </a:t>
            </a: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test</a:t>
            </a:r>
            <a:r>
              <a:rPr lang="en-US" kern="100" spc="-65" dirty="0">
                <a:effectLst/>
                <a:latin typeface="Calibri Light" panose="020F0302020204030204" pitchFamily="34" charset="0"/>
                <a:ea typeface="Courier New" panose="02070309020205020404" pitchFamily="49" charset="0"/>
                <a:cs typeface="Times New Roman" panose="02020603050405020304" pitchFamily="18" charset="0"/>
              </a:rPr>
              <a:t> </a:t>
            </a: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cases</a:t>
            </a:r>
            <a:r>
              <a:rPr lang="en-US" kern="100" spc="-70" dirty="0">
                <a:effectLst/>
                <a:latin typeface="Calibri Light" panose="020F0302020204030204" pitchFamily="34" charset="0"/>
                <a:ea typeface="Courier New" panose="02070309020205020404" pitchFamily="49" charset="0"/>
                <a:cs typeface="Times New Roman" panose="02020603050405020304" pitchFamily="18" charset="0"/>
              </a:rPr>
              <a:t> </a:t>
            </a: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that</a:t>
            </a:r>
            <a:r>
              <a:rPr lang="en-US" kern="100" spc="-70" dirty="0">
                <a:effectLst/>
                <a:latin typeface="Calibri Light" panose="020F0302020204030204" pitchFamily="34" charset="0"/>
                <a:ea typeface="Courier New" panose="02070309020205020404" pitchFamily="49" charset="0"/>
                <a:cs typeface="Times New Roman" panose="02020603050405020304" pitchFamily="18" charset="0"/>
              </a:rPr>
              <a:t> </a:t>
            </a: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have</a:t>
            </a:r>
            <a:r>
              <a:rPr lang="en-US" kern="100" spc="-65" dirty="0">
                <a:effectLst/>
                <a:latin typeface="Calibri Light" panose="020F0302020204030204" pitchFamily="34" charset="0"/>
                <a:ea typeface="Courier New" panose="02070309020205020404" pitchFamily="49" charset="0"/>
                <a:cs typeface="Times New Roman" panose="02020603050405020304" pitchFamily="18" charset="0"/>
              </a:rPr>
              <a:t> </a:t>
            </a: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been</a:t>
            </a:r>
            <a:r>
              <a:rPr lang="en-US" kern="100" spc="-70" dirty="0">
                <a:effectLst/>
                <a:latin typeface="Calibri Light" panose="020F0302020204030204" pitchFamily="34" charset="0"/>
                <a:ea typeface="Courier New" panose="02070309020205020404" pitchFamily="49" charset="0"/>
                <a:cs typeface="Times New Roman" panose="02020603050405020304" pitchFamily="18" charset="0"/>
              </a:rPr>
              <a:t> </a:t>
            </a: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passed</a:t>
            </a:r>
            <a:r>
              <a:rPr lang="en-US" kern="100" spc="-65" dirty="0">
                <a:effectLst/>
                <a:latin typeface="Calibri Light" panose="020F0302020204030204" pitchFamily="34" charset="0"/>
                <a:ea typeface="Courier New" panose="02070309020205020404" pitchFamily="49" charset="0"/>
                <a:cs typeface="Times New Roman" panose="02020603050405020304" pitchFamily="18" charset="0"/>
              </a:rPr>
              <a:t> </a:t>
            </a:r>
            <a:endParaRPr lang="en-US" sz="1400" kern="100" dirty="0">
              <a:effectLst/>
              <a:latin typeface="Cambria" panose="02040503050406030204" pitchFamily="18" charset="0"/>
              <a:ea typeface="Courier New" panose="02070309020205020404" pitchFamily="49" charset="0"/>
              <a:cs typeface="Times New Roman" panose="02020603050405020304" pitchFamily="18" charset="0"/>
            </a:endParaRPr>
          </a:p>
          <a:p>
            <a:pPr marL="742950" marR="639445" lvl="1" indent="-285750" algn="just">
              <a:lnSpc>
                <a:spcPct val="102000"/>
              </a:lnSpc>
              <a:spcBef>
                <a:spcPts val="190"/>
              </a:spcBef>
              <a:spcAft>
                <a:spcPts val="0"/>
              </a:spcAft>
              <a:buSzPts val="1200"/>
              <a:buFont typeface="Courier New" panose="02070309020205020404" pitchFamily="49" charset="0"/>
              <a:buChar char="o"/>
              <a:tabLst>
                <a:tab pos="1449070" algn="l"/>
              </a:tabLst>
            </a:pPr>
            <a:r>
              <a:rPr lang="en-US" kern="100" dirty="0">
                <a:effectLst/>
                <a:latin typeface="Calibri Light" panose="020F0302020204030204" pitchFamily="34" charset="0"/>
                <a:ea typeface="Courier New" panose="02070309020205020404" pitchFamily="49" charset="0"/>
                <a:cs typeface="Times New Roman" panose="02020603050405020304" pitchFamily="18" charset="0"/>
              </a:rPr>
              <a:t>Root Cause Analysis Effectiveness: The percentage of issues that have been resolved at the root cause level.</a:t>
            </a:r>
            <a:endParaRPr lang="en-US" dirty="0">
              <a:effectLst/>
              <a:latin typeface="Times New Roman" panose="02020603050405020304" pitchFamily="18" charset="0"/>
              <a:ea typeface="Times New Roman" panose="02020603050405020304" pitchFamily="18" charset="0"/>
            </a:endParaRPr>
          </a:p>
          <a:p>
            <a:pPr marL="342900" marR="637540" lvl="0" indent="-342900" algn="just">
              <a:lnSpc>
                <a:spcPct val="102000"/>
              </a:lnSpc>
              <a:spcBef>
                <a:spcPts val="0"/>
              </a:spcBef>
              <a:spcAft>
                <a:spcPts val="0"/>
              </a:spcAft>
              <a:buSzPts val="1200"/>
              <a:buFont typeface="Arial" panose="020B0604020202020204" pitchFamily="34" charset="0"/>
              <a:buChar char="•"/>
              <a:tabLst>
                <a:tab pos="991235" algn="l"/>
              </a:tabLst>
            </a:pPr>
            <a:r>
              <a:rPr lang="en-US" sz="2000" b="1" kern="100" dirty="0">
                <a:effectLst/>
                <a:latin typeface="Calibri Light" panose="020F0302020204030204" pitchFamily="34" charset="0"/>
                <a:ea typeface="Arial" panose="020B0604020202020204" pitchFamily="34" charset="0"/>
                <a:cs typeface="Times New Roman" panose="02020603050405020304" pitchFamily="18" charset="0"/>
              </a:rPr>
              <a:t>Continuous Improvement</a:t>
            </a:r>
            <a:endParaRPr lang="en-US" sz="2000" kern="100" dirty="0">
              <a:effectLst/>
              <a:latin typeface="Cambria" panose="02040503050406030204" pitchFamily="18" charset="0"/>
              <a:ea typeface="Arial" panose="020B0604020202020204" pitchFamily="34" charset="0"/>
              <a:cs typeface="Times New Roman" panose="02020603050405020304" pitchFamily="18" charset="0"/>
            </a:endParaRPr>
          </a:p>
          <a:p>
            <a:pPr marL="342900" marR="635635" lvl="0" indent="-342900" algn="just">
              <a:lnSpc>
                <a:spcPct val="102000"/>
              </a:lnSpc>
              <a:spcBef>
                <a:spcPts val="190"/>
              </a:spcBef>
              <a:spcAft>
                <a:spcPts val="0"/>
              </a:spcAft>
              <a:buSzPts val="1200"/>
              <a:buFont typeface="Arial" panose="020B0604020202020204" pitchFamily="34" charset="0"/>
              <a:buChar char="•"/>
              <a:tabLst>
                <a:tab pos="991235" algn="l"/>
              </a:tabLst>
            </a:pPr>
            <a:r>
              <a:rPr lang="en-US" sz="2000" b="1" kern="100" dirty="0">
                <a:effectLst/>
                <a:latin typeface="Calibri Light" panose="020F0302020204030204" pitchFamily="34" charset="0"/>
                <a:ea typeface="Arial" panose="020B0604020202020204" pitchFamily="34" charset="0"/>
                <a:cs typeface="Times New Roman" panose="02020603050405020304" pitchFamily="18" charset="0"/>
              </a:rPr>
              <a:t>Compliance with Industry Standards</a:t>
            </a:r>
          </a:p>
          <a:p>
            <a:pPr marL="342900" marR="635635" lvl="0" indent="-342900" algn="just">
              <a:lnSpc>
                <a:spcPct val="102000"/>
              </a:lnSpc>
              <a:spcBef>
                <a:spcPts val="190"/>
              </a:spcBef>
              <a:spcAft>
                <a:spcPts val="0"/>
              </a:spcAft>
              <a:buSzPts val="1200"/>
              <a:buFont typeface="Arial" panose="020B0604020202020204" pitchFamily="34" charset="0"/>
              <a:buChar char="•"/>
              <a:tabLst>
                <a:tab pos="991235" algn="l"/>
              </a:tabLst>
            </a:pPr>
            <a:r>
              <a:rPr lang="en-US" sz="2000" b="1" kern="100" dirty="0">
                <a:effectLst/>
                <a:latin typeface="Calibri Light" panose="020F0302020204030204" pitchFamily="34" charset="0"/>
                <a:ea typeface="Arial" panose="020B0604020202020204" pitchFamily="34" charset="0"/>
                <a:cs typeface="Times New Roman" panose="02020603050405020304" pitchFamily="18" charset="0"/>
              </a:rPr>
              <a:t>Reviewing Customer Feedback</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163677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71104"/>
            <a:ext cx="10134369" cy="784622"/>
          </a:xfrm>
        </p:spPr>
        <p:txBody>
          <a:bodyPr/>
          <a:lstStyle/>
          <a:p>
            <a:r>
              <a:rPr lang="en-US" sz="3600" b="1" dirty="0">
                <a:latin typeface="Avenir Book" panose="02000503020000020003" pitchFamily="2" charset="0"/>
              </a:rPr>
              <a:t>ROLES &amp; RESPONSIBILITIES</a:t>
            </a:r>
            <a:endParaRPr lang="en-US" dirty="0"/>
          </a:p>
        </p:txBody>
      </p:sp>
      <p:sp>
        <p:nvSpPr>
          <p:cNvPr id="4" name="TextBox 3">
            <a:extLst>
              <a:ext uri="{FF2B5EF4-FFF2-40B4-BE49-F238E27FC236}">
                <a16:creationId xmlns:a16="http://schemas.microsoft.com/office/drawing/2014/main" id="{A5234B37-E643-BE9F-1B4C-4CF92F032ED7}"/>
              </a:ext>
            </a:extLst>
          </p:cNvPr>
          <p:cNvSpPr txBox="1"/>
          <p:nvPr/>
        </p:nvSpPr>
        <p:spPr>
          <a:xfrm>
            <a:off x="4667596" y="6282733"/>
            <a:ext cx="2856808" cy="369332"/>
          </a:xfrm>
          <a:prstGeom prst="rect">
            <a:avLst/>
          </a:prstGeom>
          <a:noFill/>
        </p:spPr>
        <p:txBody>
          <a:bodyPr wrap="none" lIns="91440" tIns="45720" rIns="91440" bIns="45720" rtlCol="0" anchor="t">
            <a:spAutoFit/>
          </a:bodyPr>
          <a:lstStyle/>
          <a:p>
            <a:r>
              <a:rPr lang="en-US" dirty="0">
                <a:solidFill>
                  <a:schemeClr val="tx2">
                    <a:lumMod val="60000"/>
                    <a:lumOff val="40000"/>
                  </a:schemeClr>
                </a:solidFill>
                <a:latin typeface="Avenir Book" panose="02000503020000020003"/>
              </a:rPr>
              <a:t>Presented by: Patrick Cortez </a:t>
            </a:r>
          </a:p>
        </p:txBody>
      </p:sp>
      <p:graphicFrame>
        <p:nvGraphicFramePr>
          <p:cNvPr id="2" name="Table 1">
            <a:extLst>
              <a:ext uri="{FF2B5EF4-FFF2-40B4-BE49-F238E27FC236}">
                <a16:creationId xmlns:a16="http://schemas.microsoft.com/office/drawing/2014/main" id="{EAE3348A-36A5-83C0-A24A-F53E65EB5A6C}"/>
              </a:ext>
            </a:extLst>
          </p:cNvPr>
          <p:cNvGraphicFramePr>
            <a:graphicFrameLocks noGrp="1"/>
          </p:cNvGraphicFramePr>
          <p:nvPr>
            <p:extLst>
              <p:ext uri="{D42A27DB-BD31-4B8C-83A1-F6EECF244321}">
                <p14:modId xmlns:p14="http://schemas.microsoft.com/office/powerpoint/2010/main" val="189628241"/>
              </p:ext>
            </p:extLst>
          </p:nvPr>
        </p:nvGraphicFramePr>
        <p:xfrm>
          <a:off x="1399540" y="1260118"/>
          <a:ext cx="10134369" cy="4635870"/>
        </p:xfrm>
        <a:graphic>
          <a:graphicData uri="http://schemas.openxmlformats.org/drawingml/2006/table">
            <a:tbl>
              <a:tblPr firstRow="1" firstCol="1">
                <a:tableStyleId>{5C22544A-7EE6-4342-B048-85BDC9FD1C3A}</a:tableStyleId>
              </a:tblPr>
              <a:tblGrid>
                <a:gridCol w="2204752">
                  <a:extLst>
                    <a:ext uri="{9D8B030D-6E8A-4147-A177-3AD203B41FA5}">
                      <a16:colId xmlns:a16="http://schemas.microsoft.com/office/drawing/2014/main" val="2071482920"/>
                    </a:ext>
                  </a:extLst>
                </a:gridCol>
                <a:gridCol w="7929617">
                  <a:extLst>
                    <a:ext uri="{9D8B030D-6E8A-4147-A177-3AD203B41FA5}">
                      <a16:colId xmlns:a16="http://schemas.microsoft.com/office/drawing/2014/main" val="769463799"/>
                    </a:ext>
                  </a:extLst>
                </a:gridCol>
              </a:tblGrid>
              <a:tr h="184505">
                <a:tc>
                  <a:txBody>
                    <a:bodyPr/>
                    <a:lstStyle/>
                    <a:p>
                      <a:pPr marL="0" marR="0" algn="ctr">
                        <a:lnSpc>
                          <a:spcPct val="107000"/>
                        </a:lnSpc>
                        <a:spcBef>
                          <a:spcPts val="0"/>
                        </a:spcBef>
                        <a:spcAft>
                          <a:spcPts val="0"/>
                        </a:spcAft>
                      </a:pPr>
                      <a:r>
                        <a:rPr lang="en-US" sz="1400" kern="100">
                          <a:effectLst/>
                        </a:rPr>
                        <a:t>ROLES</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29521" marR="29521" marT="0" marB="0" anchor="ctr">
                    <a:solidFill>
                      <a:srgbClr val="E3AD43"/>
                    </a:solidFill>
                  </a:tcPr>
                </a:tc>
                <a:tc>
                  <a:txBody>
                    <a:bodyPr/>
                    <a:lstStyle/>
                    <a:p>
                      <a:pPr marL="0" marR="0" algn="ctr">
                        <a:lnSpc>
                          <a:spcPct val="107000"/>
                        </a:lnSpc>
                        <a:spcBef>
                          <a:spcPts val="0"/>
                        </a:spcBef>
                        <a:spcAft>
                          <a:spcPts val="0"/>
                        </a:spcAft>
                      </a:pPr>
                      <a:r>
                        <a:rPr lang="en-US" sz="1400" kern="100" dirty="0">
                          <a:effectLst/>
                        </a:rPr>
                        <a:t>RESPONSIBILITIES</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29521" marR="29521" marT="0" marB="0" anchor="ctr">
                    <a:solidFill>
                      <a:srgbClr val="E3AD43"/>
                    </a:solidFill>
                  </a:tcPr>
                </a:tc>
                <a:extLst>
                  <a:ext uri="{0D108BD9-81ED-4DB2-BD59-A6C34878D82A}">
                    <a16:rowId xmlns:a16="http://schemas.microsoft.com/office/drawing/2014/main" val="4061678915"/>
                  </a:ext>
                </a:extLst>
              </a:tr>
              <a:tr h="835958">
                <a:tc>
                  <a:txBody>
                    <a:bodyPr/>
                    <a:lstStyle/>
                    <a:p>
                      <a:pPr marL="0" marR="0" algn="l">
                        <a:lnSpc>
                          <a:spcPct val="107000"/>
                        </a:lnSpc>
                        <a:spcBef>
                          <a:spcPts val="0"/>
                        </a:spcBef>
                        <a:spcAft>
                          <a:spcPts val="0"/>
                        </a:spcAft>
                      </a:pPr>
                      <a:r>
                        <a:rPr lang="en-US" sz="1400" kern="100">
                          <a:effectLst/>
                        </a:rPr>
                        <a:t>Project Manager</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41001" marR="41001" marT="41001" marB="41001" anchor="ctr">
                    <a:solidFill>
                      <a:srgbClr val="E3AD43"/>
                    </a:solidFill>
                  </a:tcPr>
                </a:tc>
                <a:tc>
                  <a:txBody>
                    <a:bodyPr/>
                    <a:lstStyle/>
                    <a:p>
                      <a:pPr marL="342900" marR="0" lvl="0" indent="-342900" algn="l">
                        <a:lnSpc>
                          <a:spcPct val="107000"/>
                        </a:lnSpc>
                        <a:spcBef>
                          <a:spcPts val="0"/>
                        </a:spcBef>
                        <a:spcAft>
                          <a:spcPts val="0"/>
                        </a:spcAft>
                        <a:buFont typeface="Symbol" panose="05050102010706020507" pitchFamily="18" charset="2"/>
                        <a:buChar char=""/>
                        <a:tabLst>
                          <a:tab pos="457200" algn="l"/>
                        </a:tabLst>
                      </a:pPr>
                      <a:r>
                        <a:rPr lang="en-US" sz="1100" kern="100" dirty="0">
                          <a:effectLst/>
                        </a:rPr>
                        <a:t>Task Delegation</a:t>
                      </a:r>
                    </a:p>
                    <a:p>
                      <a:pPr marL="342900" marR="0" lvl="0" indent="-342900" algn="l">
                        <a:lnSpc>
                          <a:spcPct val="107000"/>
                        </a:lnSpc>
                        <a:spcBef>
                          <a:spcPts val="0"/>
                        </a:spcBef>
                        <a:spcAft>
                          <a:spcPts val="0"/>
                        </a:spcAft>
                        <a:buFont typeface="Symbol" panose="05050102010706020507" pitchFamily="18" charset="2"/>
                        <a:buChar char=""/>
                        <a:tabLst>
                          <a:tab pos="457200" algn="l"/>
                        </a:tabLst>
                      </a:pPr>
                      <a:r>
                        <a:rPr lang="en-US" sz="1100" kern="100" dirty="0">
                          <a:effectLst/>
                        </a:rPr>
                        <a:t>Ensures that project deliverables are done on time</a:t>
                      </a:r>
                    </a:p>
                    <a:p>
                      <a:pPr marL="342900" marR="0" lvl="0" indent="-342900" algn="l">
                        <a:lnSpc>
                          <a:spcPct val="107000"/>
                        </a:lnSpc>
                        <a:spcBef>
                          <a:spcPts val="0"/>
                        </a:spcBef>
                        <a:spcAft>
                          <a:spcPts val="0"/>
                        </a:spcAft>
                        <a:buFont typeface="Symbol" panose="05050102010706020507" pitchFamily="18" charset="2"/>
                        <a:buChar char=""/>
                        <a:tabLst>
                          <a:tab pos="457200" algn="l"/>
                        </a:tabLst>
                      </a:pPr>
                      <a:r>
                        <a:rPr lang="en-US" sz="1100" kern="100" dirty="0">
                          <a:effectLst/>
                        </a:rPr>
                        <a:t>Facilitates team meetings with the project client and development team for possible changes </a:t>
                      </a:r>
                    </a:p>
                    <a:p>
                      <a:pPr marL="342900" marR="0" lvl="0" indent="-342900" algn="l">
                        <a:lnSpc>
                          <a:spcPct val="107000"/>
                        </a:lnSpc>
                        <a:spcBef>
                          <a:spcPts val="0"/>
                        </a:spcBef>
                        <a:spcAft>
                          <a:spcPts val="0"/>
                        </a:spcAft>
                        <a:buFont typeface="Symbol" panose="05050102010706020507" pitchFamily="18" charset="2"/>
                        <a:buChar char=""/>
                        <a:tabLst>
                          <a:tab pos="457200" algn="l"/>
                        </a:tabLst>
                      </a:pPr>
                      <a:r>
                        <a:rPr lang="en-US" sz="1100" kern="100" dirty="0">
                          <a:effectLst/>
                        </a:rPr>
                        <a:t>Executes scope change requests from project client and development team if changes will be necessary as discussed </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41001" marR="41001" marT="41001" marB="41001" anchor="ctr"/>
                </a:tc>
                <a:extLst>
                  <a:ext uri="{0D108BD9-81ED-4DB2-BD59-A6C34878D82A}">
                    <a16:rowId xmlns:a16="http://schemas.microsoft.com/office/drawing/2014/main" val="1010947945"/>
                  </a:ext>
                </a:extLst>
              </a:tr>
              <a:tr h="751714">
                <a:tc>
                  <a:txBody>
                    <a:bodyPr/>
                    <a:lstStyle/>
                    <a:p>
                      <a:pPr marL="0" marR="0" algn="l">
                        <a:lnSpc>
                          <a:spcPct val="107000"/>
                        </a:lnSpc>
                        <a:spcBef>
                          <a:spcPts val="0"/>
                        </a:spcBef>
                        <a:spcAft>
                          <a:spcPts val="0"/>
                        </a:spcAft>
                      </a:pPr>
                      <a:r>
                        <a:rPr lang="en-US" sz="1400" kern="100">
                          <a:effectLst/>
                        </a:rPr>
                        <a:t>Product Owner</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41001" marR="41001" marT="41001" marB="41001" anchor="ctr">
                    <a:solidFill>
                      <a:srgbClr val="E3AD43"/>
                    </a:solidFill>
                  </a:tcPr>
                </a:tc>
                <a:tc>
                  <a:txBody>
                    <a:bodyPr/>
                    <a:lstStyle/>
                    <a:p>
                      <a:pPr marL="342900" marR="0" lvl="0" indent="-342900" algn="l">
                        <a:lnSpc>
                          <a:spcPct val="107000"/>
                        </a:lnSpc>
                        <a:spcBef>
                          <a:spcPts val="0"/>
                        </a:spcBef>
                        <a:spcAft>
                          <a:spcPts val="0"/>
                        </a:spcAft>
                        <a:buFont typeface="Symbol" panose="05050102010706020507" pitchFamily="18" charset="2"/>
                        <a:buChar char=""/>
                        <a:tabLst>
                          <a:tab pos="457200" algn="l"/>
                        </a:tabLst>
                      </a:pPr>
                      <a:r>
                        <a:rPr lang="en-US" sz="1100" kern="100">
                          <a:effectLst/>
                        </a:rPr>
                        <a:t>Defines and prioritizes the project requirements and ensures that the final product meets the needs of the stakeholders.</a:t>
                      </a:r>
                    </a:p>
                    <a:p>
                      <a:pPr marL="342900" marR="0" lvl="0" indent="-342900" algn="l">
                        <a:lnSpc>
                          <a:spcPct val="107000"/>
                        </a:lnSpc>
                        <a:spcBef>
                          <a:spcPts val="0"/>
                        </a:spcBef>
                        <a:spcAft>
                          <a:spcPts val="0"/>
                        </a:spcAft>
                        <a:buFont typeface="Symbol" panose="05050102010706020507" pitchFamily="18" charset="2"/>
                        <a:buChar char=""/>
                        <a:tabLst>
                          <a:tab pos="457200" algn="l"/>
                        </a:tabLst>
                      </a:pPr>
                      <a:r>
                        <a:rPr lang="en-US" sz="1100" kern="100">
                          <a:effectLst/>
                        </a:rPr>
                        <a:t>Works closely with the Project Manager and Scrum Team to ensure that the project deliverables align with the scope.</a:t>
                      </a:r>
                    </a:p>
                    <a:p>
                      <a:pPr marL="342900" marR="0" lvl="0" indent="-342900" algn="l">
                        <a:lnSpc>
                          <a:spcPct val="107000"/>
                        </a:lnSpc>
                        <a:spcBef>
                          <a:spcPts val="0"/>
                        </a:spcBef>
                        <a:spcAft>
                          <a:spcPts val="0"/>
                        </a:spcAft>
                        <a:buFont typeface="Symbol" panose="05050102010706020507" pitchFamily="18" charset="2"/>
                        <a:buChar char=""/>
                        <a:tabLst>
                          <a:tab pos="457200" algn="l"/>
                        </a:tabLst>
                      </a:pPr>
                      <a:r>
                        <a:rPr lang="en-US" sz="1100" kern="100">
                          <a:effectLst/>
                        </a:rPr>
                        <a:t>Represents the stakeholders and clients’ best interest during meetings.</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41001" marR="41001" marT="41001" marB="41001" anchor="ctr"/>
                </a:tc>
                <a:extLst>
                  <a:ext uri="{0D108BD9-81ED-4DB2-BD59-A6C34878D82A}">
                    <a16:rowId xmlns:a16="http://schemas.microsoft.com/office/drawing/2014/main" val="2941201943"/>
                  </a:ext>
                </a:extLst>
              </a:tr>
              <a:tr h="498983">
                <a:tc>
                  <a:txBody>
                    <a:bodyPr/>
                    <a:lstStyle/>
                    <a:p>
                      <a:pPr marL="0" marR="0" algn="l">
                        <a:lnSpc>
                          <a:spcPct val="107000"/>
                        </a:lnSpc>
                        <a:spcBef>
                          <a:spcPts val="0"/>
                        </a:spcBef>
                        <a:spcAft>
                          <a:spcPts val="0"/>
                        </a:spcAft>
                      </a:pPr>
                      <a:r>
                        <a:rPr lang="en-US" sz="1400" kern="100">
                          <a:effectLst/>
                        </a:rPr>
                        <a:t>Scrum Master</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41001" marR="41001" marT="41001" marB="41001" anchor="ctr">
                    <a:solidFill>
                      <a:srgbClr val="E3AD43"/>
                    </a:solidFill>
                  </a:tcPr>
                </a:tc>
                <a:tc>
                  <a:txBody>
                    <a:bodyPr/>
                    <a:lstStyle/>
                    <a:p>
                      <a:pPr marL="342900" marR="0" lvl="0" indent="-342900" algn="l">
                        <a:lnSpc>
                          <a:spcPct val="107000"/>
                        </a:lnSpc>
                        <a:spcBef>
                          <a:spcPts val="0"/>
                        </a:spcBef>
                        <a:spcAft>
                          <a:spcPts val="0"/>
                        </a:spcAft>
                        <a:buFont typeface="Symbol" panose="05050102010706020507" pitchFamily="18" charset="2"/>
                        <a:buChar char=""/>
                        <a:tabLst>
                          <a:tab pos="457200" algn="l"/>
                        </a:tabLst>
                      </a:pPr>
                      <a:r>
                        <a:rPr lang="en-US" sz="1100" kern="100" dirty="0">
                          <a:effectLst/>
                        </a:rPr>
                        <a:t>Facilitates the Agile Development process with regards to the Scrum framework</a:t>
                      </a:r>
                    </a:p>
                    <a:p>
                      <a:pPr marL="342900" marR="0" lvl="0" indent="-342900" algn="l">
                        <a:lnSpc>
                          <a:spcPct val="107000"/>
                        </a:lnSpc>
                        <a:spcBef>
                          <a:spcPts val="0"/>
                        </a:spcBef>
                        <a:spcAft>
                          <a:spcPts val="0"/>
                        </a:spcAft>
                        <a:buFont typeface="Symbol" panose="05050102010706020507" pitchFamily="18" charset="2"/>
                        <a:buChar char=""/>
                        <a:tabLst>
                          <a:tab pos="457200" algn="l"/>
                        </a:tabLst>
                      </a:pPr>
                      <a:r>
                        <a:rPr lang="en-US" sz="1100" kern="100" dirty="0">
                          <a:effectLst/>
                        </a:rPr>
                        <a:t>Works closely with the Project Manager and Product Owner to ensure that the project is progressing according to the defined scope.  </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41001" marR="41001" marT="41001" marB="41001" anchor="ctr"/>
                </a:tc>
                <a:extLst>
                  <a:ext uri="{0D108BD9-81ED-4DB2-BD59-A6C34878D82A}">
                    <a16:rowId xmlns:a16="http://schemas.microsoft.com/office/drawing/2014/main" val="2425670824"/>
                  </a:ext>
                </a:extLst>
              </a:tr>
              <a:tr h="583227">
                <a:tc>
                  <a:txBody>
                    <a:bodyPr/>
                    <a:lstStyle/>
                    <a:p>
                      <a:pPr marL="0" marR="0" algn="l">
                        <a:lnSpc>
                          <a:spcPct val="107000"/>
                        </a:lnSpc>
                        <a:spcBef>
                          <a:spcPts val="0"/>
                        </a:spcBef>
                        <a:spcAft>
                          <a:spcPts val="0"/>
                        </a:spcAft>
                      </a:pPr>
                      <a:r>
                        <a:rPr lang="en-US" sz="1400" kern="100">
                          <a:effectLst/>
                        </a:rPr>
                        <a:t>Documentation Team</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41001" marR="41001" marT="41001" marB="41001" anchor="ctr">
                    <a:solidFill>
                      <a:srgbClr val="E3AD43"/>
                    </a:solidFill>
                  </a:tcPr>
                </a:tc>
                <a:tc>
                  <a:txBody>
                    <a:bodyPr/>
                    <a:lstStyle/>
                    <a:p>
                      <a:pPr marL="342900" marR="0" lvl="0" indent="-342900" algn="l">
                        <a:lnSpc>
                          <a:spcPct val="107000"/>
                        </a:lnSpc>
                        <a:spcBef>
                          <a:spcPts val="0"/>
                        </a:spcBef>
                        <a:spcAft>
                          <a:spcPts val="0"/>
                        </a:spcAft>
                        <a:buFont typeface="Symbol" panose="05050102010706020507" pitchFamily="18" charset="2"/>
                        <a:buChar char=""/>
                      </a:pPr>
                      <a:r>
                        <a:rPr lang="en-US" sz="1100" kern="100" dirty="0">
                          <a:effectLst/>
                        </a:rPr>
                        <a:t>Oversees the project documentation deliverables and ensures that the documents are presentable and free from errors.</a:t>
                      </a:r>
                    </a:p>
                    <a:p>
                      <a:pPr marL="342900" marR="0" lvl="0" indent="-342900" algn="l">
                        <a:lnSpc>
                          <a:spcPct val="107000"/>
                        </a:lnSpc>
                        <a:spcBef>
                          <a:spcPts val="0"/>
                        </a:spcBef>
                        <a:spcAft>
                          <a:spcPts val="0"/>
                        </a:spcAft>
                        <a:buFont typeface="Symbol" panose="05050102010706020507" pitchFamily="18" charset="2"/>
                        <a:buChar char=""/>
                        <a:tabLst>
                          <a:tab pos="457200" algn="l"/>
                        </a:tabLst>
                      </a:pPr>
                      <a:r>
                        <a:rPr lang="en-US" sz="1100" kern="100" dirty="0">
                          <a:effectLst/>
                        </a:rPr>
                        <a:t>Ensures that the project documents are adjusted and updated according to what the project client and project manager discussed on change requests.</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41001" marR="41001" marT="41001" marB="41001" anchor="ctr"/>
                </a:tc>
                <a:extLst>
                  <a:ext uri="{0D108BD9-81ED-4DB2-BD59-A6C34878D82A}">
                    <a16:rowId xmlns:a16="http://schemas.microsoft.com/office/drawing/2014/main" val="941055839"/>
                  </a:ext>
                </a:extLst>
              </a:tr>
              <a:tr h="330496">
                <a:tc>
                  <a:txBody>
                    <a:bodyPr/>
                    <a:lstStyle/>
                    <a:p>
                      <a:pPr marL="0" marR="0" algn="l">
                        <a:lnSpc>
                          <a:spcPct val="107000"/>
                        </a:lnSpc>
                        <a:spcBef>
                          <a:spcPts val="0"/>
                        </a:spcBef>
                        <a:spcAft>
                          <a:spcPts val="0"/>
                        </a:spcAft>
                      </a:pPr>
                      <a:r>
                        <a:rPr lang="en-US" sz="1400" kern="100">
                          <a:effectLst/>
                        </a:rPr>
                        <a:t>QA Tester</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41001" marR="41001" marT="41001" marB="41001" anchor="ctr">
                    <a:solidFill>
                      <a:srgbClr val="E3AD43"/>
                    </a:solidFill>
                  </a:tcPr>
                </a:tc>
                <a:tc>
                  <a:txBody>
                    <a:bodyPr/>
                    <a:lstStyle/>
                    <a:p>
                      <a:pPr marL="342900" marR="0" lvl="0" indent="-342900" algn="l">
                        <a:lnSpc>
                          <a:spcPct val="107000"/>
                        </a:lnSpc>
                        <a:spcBef>
                          <a:spcPts val="0"/>
                        </a:spcBef>
                        <a:spcAft>
                          <a:spcPts val="0"/>
                        </a:spcAft>
                        <a:buFont typeface="Symbol" panose="05050102010706020507" pitchFamily="18" charset="2"/>
                        <a:buChar char=""/>
                      </a:pPr>
                      <a:r>
                        <a:rPr lang="en-US" sz="1100" kern="100" dirty="0">
                          <a:effectLst/>
                        </a:rPr>
                        <a:t>Ensures that the system is free of bugs and is usable</a:t>
                      </a:r>
                    </a:p>
                    <a:p>
                      <a:pPr marL="342900" marR="0" lvl="0" indent="-342900" algn="l">
                        <a:lnSpc>
                          <a:spcPct val="107000"/>
                        </a:lnSpc>
                        <a:spcBef>
                          <a:spcPts val="0"/>
                        </a:spcBef>
                        <a:spcAft>
                          <a:spcPts val="0"/>
                        </a:spcAft>
                        <a:buFont typeface="Symbol" panose="05050102010706020507" pitchFamily="18" charset="2"/>
                        <a:buChar char=""/>
                      </a:pPr>
                      <a:r>
                        <a:rPr lang="en-US" sz="1100" kern="100" dirty="0">
                          <a:effectLst/>
                        </a:rPr>
                        <a:t>Oversees the development to assess the quality of the system prior to its deployment</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41001" marR="41001" marT="41001" marB="41001" anchor="ctr"/>
                </a:tc>
                <a:extLst>
                  <a:ext uri="{0D108BD9-81ED-4DB2-BD59-A6C34878D82A}">
                    <a16:rowId xmlns:a16="http://schemas.microsoft.com/office/drawing/2014/main" val="3996202337"/>
                  </a:ext>
                </a:extLst>
              </a:tr>
              <a:tr h="498983">
                <a:tc>
                  <a:txBody>
                    <a:bodyPr/>
                    <a:lstStyle/>
                    <a:p>
                      <a:pPr marL="0" marR="0" algn="l">
                        <a:lnSpc>
                          <a:spcPct val="107000"/>
                        </a:lnSpc>
                        <a:spcBef>
                          <a:spcPts val="0"/>
                        </a:spcBef>
                        <a:spcAft>
                          <a:spcPts val="0"/>
                        </a:spcAft>
                      </a:pPr>
                      <a:r>
                        <a:rPr lang="en-US" sz="1400" kern="100">
                          <a:effectLst/>
                        </a:rPr>
                        <a:t>Junior Developer</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41001" marR="41001" marT="41001" marB="41001" anchor="ctr">
                    <a:solidFill>
                      <a:srgbClr val="E3AD43"/>
                    </a:solidFill>
                  </a:tcPr>
                </a:tc>
                <a:tc>
                  <a:txBody>
                    <a:bodyPr/>
                    <a:lstStyle/>
                    <a:p>
                      <a:pPr marL="342900" marR="0" lvl="0" indent="-342900" algn="l">
                        <a:lnSpc>
                          <a:spcPct val="107000"/>
                        </a:lnSpc>
                        <a:spcBef>
                          <a:spcPts val="0"/>
                        </a:spcBef>
                        <a:spcAft>
                          <a:spcPts val="800"/>
                        </a:spcAft>
                        <a:buFont typeface="Symbol" panose="05050102010706020507" pitchFamily="18" charset="2"/>
                        <a:buChar char=""/>
                      </a:pPr>
                      <a:r>
                        <a:rPr lang="en-US" sz="1100" kern="100">
                          <a:effectLst/>
                        </a:rPr>
                        <a:t>Responsible for testing the source code to identify and fix any issues or bugs. They collaborate with quality assurance (QA) engineers to ensure the software meets the desired functionality and quality standards.</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41001" marR="41001" marT="41001" marB="41001" anchor="ctr"/>
                </a:tc>
                <a:extLst>
                  <a:ext uri="{0D108BD9-81ED-4DB2-BD59-A6C34878D82A}">
                    <a16:rowId xmlns:a16="http://schemas.microsoft.com/office/drawing/2014/main" val="541291255"/>
                  </a:ext>
                </a:extLst>
              </a:tr>
              <a:tr h="667471">
                <a:tc>
                  <a:txBody>
                    <a:bodyPr/>
                    <a:lstStyle/>
                    <a:p>
                      <a:pPr marL="0" marR="0" algn="l">
                        <a:lnSpc>
                          <a:spcPct val="107000"/>
                        </a:lnSpc>
                        <a:spcBef>
                          <a:spcPts val="0"/>
                        </a:spcBef>
                        <a:spcAft>
                          <a:spcPts val="0"/>
                        </a:spcAft>
                      </a:pPr>
                      <a:r>
                        <a:rPr lang="en-US" sz="1400" kern="100" dirty="0">
                          <a:effectLst/>
                        </a:rPr>
                        <a:t>Project Sponsor</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41001" marR="41001" marT="41001" marB="41001" anchor="ctr">
                    <a:solidFill>
                      <a:srgbClr val="E3AD43"/>
                    </a:solidFill>
                  </a:tcPr>
                </a:tc>
                <a:tc>
                  <a:txBody>
                    <a:bodyPr/>
                    <a:lstStyle/>
                    <a:p>
                      <a:pPr marL="342900" marR="0" lvl="0" indent="-342900" algn="l">
                        <a:lnSpc>
                          <a:spcPct val="107000"/>
                        </a:lnSpc>
                        <a:spcBef>
                          <a:spcPts val="0"/>
                        </a:spcBef>
                        <a:spcAft>
                          <a:spcPts val="0"/>
                        </a:spcAft>
                        <a:buFont typeface="Symbol" panose="05050102010706020507" pitchFamily="18" charset="2"/>
                        <a:buChar char=""/>
                      </a:pPr>
                      <a:r>
                        <a:rPr lang="en-US" sz="1100" kern="100" dirty="0">
                          <a:effectLst/>
                        </a:rPr>
                        <a:t>As a key stakeholder, the client provides all the necessary information needed by the project team in their work organization, if necessary, in the project development </a:t>
                      </a:r>
                    </a:p>
                    <a:p>
                      <a:pPr marL="342900" marR="0" lvl="0" indent="-342900" algn="l">
                        <a:lnSpc>
                          <a:spcPct val="107000"/>
                        </a:lnSpc>
                        <a:spcBef>
                          <a:spcPts val="0"/>
                        </a:spcBef>
                        <a:spcAft>
                          <a:spcPts val="0"/>
                        </a:spcAft>
                        <a:buFont typeface="Symbol" panose="05050102010706020507" pitchFamily="18" charset="2"/>
                        <a:buChar char=""/>
                      </a:pPr>
                      <a:r>
                        <a:rPr lang="en-US" sz="1100" kern="100" dirty="0">
                          <a:effectLst/>
                        </a:rPr>
                        <a:t>Suggests changes in the system according to their work organization that should ensure the system is properly developed before deployment</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41001" marR="41001" marT="41001" marB="41001" anchor="ctr"/>
                </a:tc>
                <a:extLst>
                  <a:ext uri="{0D108BD9-81ED-4DB2-BD59-A6C34878D82A}">
                    <a16:rowId xmlns:a16="http://schemas.microsoft.com/office/drawing/2014/main" val="2820816957"/>
                  </a:ext>
                </a:extLst>
              </a:tr>
            </a:tbl>
          </a:graphicData>
        </a:graphic>
      </p:graphicFrame>
      <p:pic>
        <p:nvPicPr>
          <p:cNvPr id="7" name="Picture 6" descr="A logo on a black background&#10;&#10;Description automatically generated with low confidence">
            <a:extLst>
              <a:ext uri="{FF2B5EF4-FFF2-40B4-BE49-F238E27FC236}">
                <a16:creationId xmlns:a16="http://schemas.microsoft.com/office/drawing/2014/main" id="{FE590532-F045-F01C-B53E-31FBDA73E206}"/>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3344021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228DC1-4D17-1E8D-3FAD-4D1A1B4597EA}"/>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Communication matrix</a:t>
            </a:r>
            <a:endParaRPr lang="en-US"/>
          </a:p>
        </p:txBody>
      </p:sp>
      <p:sp>
        <p:nvSpPr>
          <p:cNvPr id="4" name="TextBox 3">
            <a:extLst>
              <a:ext uri="{FF2B5EF4-FFF2-40B4-BE49-F238E27FC236}">
                <a16:creationId xmlns:a16="http://schemas.microsoft.com/office/drawing/2014/main" id="{6504CCBE-B047-C979-C95A-8E8EF154A1B1}"/>
              </a:ext>
            </a:extLst>
          </p:cNvPr>
          <p:cNvSpPr txBox="1"/>
          <p:nvPr/>
        </p:nvSpPr>
        <p:spPr>
          <a:xfrm>
            <a:off x="4753202" y="6480150"/>
            <a:ext cx="3484993" cy="369332"/>
          </a:xfrm>
          <a:prstGeom prst="rect">
            <a:avLst/>
          </a:prstGeom>
          <a:noFill/>
        </p:spPr>
        <p:txBody>
          <a:bodyPr wrap="none" lIns="91440" tIns="45720" rIns="91440" bIns="45720" rtlCol="0" anchor="t">
            <a:spAutoFit/>
          </a:bodyPr>
          <a:lstStyle/>
          <a:p>
            <a:r>
              <a:rPr lang="en-US">
                <a:solidFill>
                  <a:schemeClr val="tx2">
                    <a:lumMod val="60000"/>
                    <a:lumOff val="40000"/>
                  </a:schemeClr>
                </a:solidFill>
                <a:latin typeface="Avenir Book" panose="02000503020000020003"/>
              </a:rPr>
              <a:t>Presented by: Allan Vincent Nefalar</a:t>
            </a:r>
          </a:p>
        </p:txBody>
      </p:sp>
      <p:graphicFrame>
        <p:nvGraphicFramePr>
          <p:cNvPr id="8" name="Table 7">
            <a:extLst>
              <a:ext uri="{FF2B5EF4-FFF2-40B4-BE49-F238E27FC236}">
                <a16:creationId xmlns:a16="http://schemas.microsoft.com/office/drawing/2014/main" id="{B21C9559-5947-7F73-C95F-71B4390B4BCE}"/>
              </a:ext>
            </a:extLst>
          </p:cNvPr>
          <p:cNvGraphicFramePr>
            <a:graphicFrameLocks noGrp="1"/>
          </p:cNvGraphicFramePr>
          <p:nvPr>
            <p:extLst>
              <p:ext uri="{D42A27DB-BD31-4B8C-83A1-F6EECF244321}">
                <p14:modId xmlns:p14="http://schemas.microsoft.com/office/powerpoint/2010/main" val="1423430414"/>
              </p:ext>
            </p:extLst>
          </p:nvPr>
        </p:nvGraphicFramePr>
        <p:xfrm>
          <a:off x="1891145" y="1298864"/>
          <a:ext cx="9258300" cy="4875340"/>
        </p:xfrm>
        <a:graphic>
          <a:graphicData uri="http://schemas.openxmlformats.org/drawingml/2006/table">
            <a:tbl>
              <a:tblPr firstRow="1" firstCol="1" lastRow="1" lastCol="1" bandRow="1" bandCol="1"/>
              <a:tblGrid>
                <a:gridCol w="1509770">
                  <a:extLst>
                    <a:ext uri="{9D8B030D-6E8A-4147-A177-3AD203B41FA5}">
                      <a16:colId xmlns:a16="http://schemas.microsoft.com/office/drawing/2014/main" val="1282115981"/>
                    </a:ext>
                  </a:extLst>
                </a:gridCol>
                <a:gridCol w="1241907">
                  <a:extLst>
                    <a:ext uri="{9D8B030D-6E8A-4147-A177-3AD203B41FA5}">
                      <a16:colId xmlns:a16="http://schemas.microsoft.com/office/drawing/2014/main" val="1210966435"/>
                    </a:ext>
                  </a:extLst>
                </a:gridCol>
                <a:gridCol w="1519511">
                  <a:extLst>
                    <a:ext uri="{9D8B030D-6E8A-4147-A177-3AD203B41FA5}">
                      <a16:colId xmlns:a16="http://schemas.microsoft.com/office/drawing/2014/main" val="3306210417"/>
                    </a:ext>
                  </a:extLst>
                </a:gridCol>
                <a:gridCol w="1104567">
                  <a:extLst>
                    <a:ext uri="{9D8B030D-6E8A-4147-A177-3AD203B41FA5}">
                      <a16:colId xmlns:a16="http://schemas.microsoft.com/office/drawing/2014/main" val="555833527"/>
                    </a:ext>
                  </a:extLst>
                </a:gridCol>
                <a:gridCol w="1380222">
                  <a:extLst>
                    <a:ext uri="{9D8B030D-6E8A-4147-A177-3AD203B41FA5}">
                      <a16:colId xmlns:a16="http://schemas.microsoft.com/office/drawing/2014/main" val="1102854447"/>
                    </a:ext>
                  </a:extLst>
                </a:gridCol>
                <a:gridCol w="1036383">
                  <a:extLst>
                    <a:ext uri="{9D8B030D-6E8A-4147-A177-3AD203B41FA5}">
                      <a16:colId xmlns:a16="http://schemas.microsoft.com/office/drawing/2014/main" val="2156828408"/>
                    </a:ext>
                  </a:extLst>
                </a:gridCol>
                <a:gridCol w="1465940">
                  <a:extLst>
                    <a:ext uri="{9D8B030D-6E8A-4147-A177-3AD203B41FA5}">
                      <a16:colId xmlns:a16="http://schemas.microsoft.com/office/drawing/2014/main" val="681597391"/>
                    </a:ext>
                  </a:extLst>
                </a:gridCol>
              </a:tblGrid>
              <a:tr h="671831">
                <a:tc>
                  <a:txBody>
                    <a:bodyPr/>
                    <a:lstStyle/>
                    <a:p>
                      <a:pPr marL="0" marR="0" algn="ctr">
                        <a:lnSpc>
                          <a:spcPct val="100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 </a:t>
                      </a:r>
                    </a:p>
                    <a:p>
                      <a:pPr marL="0" marR="0" algn="ctr">
                        <a:lnSpc>
                          <a:spcPct val="100000"/>
                        </a:lnSpc>
                        <a:spcBef>
                          <a:spcPts val="0"/>
                        </a:spcBef>
                        <a:spcAft>
                          <a:spcPts val="800"/>
                        </a:spcAft>
                      </a:pPr>
                      <a:r>
                        <a:rPr lang="en-US" sz="1200" b="1" kern="100">
                          <a:solidFill>
                            <a:srgbClr val="FFFFFF"/>
                          </a:solidFill>
                          <a:effectLst/>
                          <a:latin typeface="+mn-lt"/>
                          <a:ea typeface="Calibri" panose="020F0502020204030204" pitchFamily="34" charset="0"/>
                          <a:cs typeface="Times New Roman" panose="02020603050405020304" pitchFamily="18" charset="0"/>
                        </a:rPr>
                        <a:t>Channel</a:t>
                      </a:r>
                      <a:endParaRPr lang="en-US" sz="1200" kern="100">
                        <a:effectLst/>
                        <a:latin typeface="+mn-lt"/>
                        <a:ea typeface="Calibri" panose="020F0502020204030204" pitchFamily="34" charset="0"/>
                        <a:cs typeface="Times New Roman" panose="02020603050405020304" pitchFamily="18" charset="0"/>
                      </a:endParaRPr>
                    </a:p>
                  </a:txBody>
                  <a:tcPr marL="36753" marR="367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AD43"/>
                    </a:solidFill>
                  </a:tcPr>
                </a:tc>
                <a:tc>
                  <a:txBody>
                    <a:bodyPr/>
                    <a:lstStyle/>
                    <a:p>
                      <a:pPr marL="0" marR="0" algn="ctr">
                        <a:lnSpc>
                          <a:spcPct val="100000"/>
                        </a:lnSpc>
                        <a:spcBef>
                          <a:spcPts val="0"/>
                        </a:spcBef>
                        <a:spcAft>
                          <a:spcPts val="800"/>
                        </a:spcAft>
                      </a:pPr>
                      <a:endParaRPr lang="en-US" sz="1200" b="1" kern="100">
                        <a:solidFill>
                          <a:srgbClr val="000000"/>
                        </a:solidFill>
                        <a:effectLst/>
                        <a:latin typeface="+mn-lt"/>
                        <a:ea typeface="Calibri" panose="020F0502020204030204" pitchFamily="34" charset="0"/>
                        <a:cs typeface="Times New Roman" panose="02020603050405020304" pitchFamily="18" charset="0"/>
                      </a:endParaRPr>
                    </a:p>
                    <a:p>
                      <a:pPr marL="0" marR="0" algn="ctr">
                        <a:lnSpc>
                          <a:spcPct val="100000"/>
                        </a:lnSpc>
                        <a:spcBef>
                          <a:spcPts val="0"/>
                        </a:spcBef>
                        <a:spcAft>
                          <a:spcPts val="800"/>
                        </a:spcAft>
                      </a:pPr>
                      <a:r>
                        <a:rPr lang="en-US" sz="1200" b="1" kern="100">
                          <a:solidFill>
                            <a:srgbClr val="000000"/>
                          </a:solidFill>
                          <a:effectLst/>
                          <a:latin typeface="+mn-lt"/>
                          <a:ea typeface="Calibri" panose="020F0502020204030204" pitchFamily="34" charset="0"/>
                          <a:cs typeface="Times New Roman" panose="02020603050405020304" pitchFamily="18" charset="0"/>
                        </a:rPr>
                        <a:t> </a:t>
                      </a:r>
                      <a:r>
                        <a:rPr lang="en-US" sz="1200" b="1" kern="100">
                          <a:solidFill>
                            <a:srgbClr val="FFFFFF"/>
                          </a:solidFill>
                          <a:effectLst/>
                          <a:latin typeface="+mn-lt"/>
                          <a:ea typeface="Calibri" panose="020F0502020204030204" pitchFamily="34" charset="0"/>
                          <a:cs typeface="Times New Roman" panose="02020603050405020304" pitchFamily="18" charset="0"/>
                        </a:rPr>
                        <a:t>Sender</a:t>
                      </a:r>
                      <a:endParaRPr lang="en-US" sz="1200" kern="100">
                        <a:effectLst/>
                        <a:latin typeface="+mn-lt"/>
                        <a:ea typeface="Calibri" panose="020F0502020204030204" pitchFamily="34" charset="0"/>
                        <a:cs typeface="Times New Roman" panose="02020603050405020304" pitchFamily="18" charset="0"/>
                      </a:endParaRPr>
                    </a:p>
                  </a:txBody>
                  <a:tcPr marL="36753" marR="367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AD43"/>
                    </a:solidFill>
                  </a:tcPr>
                </a:tc>
                <a:tc>
                  <a:txBody>
                    <a:bodyPr/>
                    <a:lstStyle/>
                    <a:p>
                      <a:pPr marL="0" marR="0" algn="ctr">
                        <a:lnSpc>
                          <a:spcPct val="100000"/>
                        </a:lnSpc>
                        <a:spcBef>
                          <a:spcPts val="0"/>
                        </a:spcBef>
                        <a:spcAft>
                          <a:spcPts val="800"/>
                        </a:spcAft>
                      </a:pPr>
                      <a:endParaRPr lang="en-US" sz="1200" b="1" kern="100">
                        <a:solidFill>
                          <a:srgbClr val="000000"/>
                        </a:solidFill>
                        <a:effectLst/>
                        <a:latin typeface="+mn-lt"/>
                        <a:ea typeface="Calibri" panose="020F0502020204030204" pitchFamily="34" charset="0"/>
                        <a:cs typeface="Times New Roman" panose="02020603050405020304" pitchFamily="18" charset="0"/>
                      </a:endParaRPr>
                    </a:p>
                    <a:p>
                      <a:pPr marL="0" marR="0" algn="ctr">
                        <a:lnSpc>
                          <a:spcPct val="100000"/>
                        </a:lnSpc>
                        <a:spcBef>
                          <a:spcPts val="0"/>
                        </a:spcBef>
                        <a:spcAft>
                          <a:spcPts val="800"/>
                        </a:spcAft>
                      </a:pPr>
                      <a:r>
                        <a:rPr lang="en-US" sz="1200" b="1" kern="100">
                          <a:solidFill>
                            <a:srgbClr val="000000"/>
                          </a:solidFill>
                          <a:effectLst/>
                          <a:latin typeface="+mn-lt"/>
                          <a:ea typeface="Calibri" panose="020F0502020204030204" pitchFamily="34" charset="0"/>
                          <a:cs typeface="Times New Roman" panose="02020603050405020304" pitchFamily="18" charset="0"/>
                        </a:rPr>
                        <a:t> </a:t>
                      </a:r>
                      <a:r>
                        <a:rPr lang="en-US" sz="1200" b="1" kern="100">
                          <a:solidFill>
                            <a:srgbClr val="FFFFFF"/>
                          </a:solidFill>
                          <a:effectLst/>
                          <a:latin typeface="+mn-lt"/>
                          <a:ea typeface="Calibri" panose="020F0502020204030204" pitchFamily="34" charset="0"/>
                          <a:cs typeface="Times New Roman" panose="02020603050405020304" pitchFamily="18" charset="0"/>
                        </a:rPr>
                        <a:t>Recipient</a:t>
                      </a:r>
                      <a:endParaRPr lang="en-US" sz="1200" kern="100">
                        <a:effectLst/>
                        <a:latin typeface="+mn-lt"/>
                        <a:ea typeface="Calibri" panose="020F0502020204030204" pitchFamily="34" charset="0"/>
                        <a:cs typeface="Times New Roman" panose="02020603050405020304" pitchFamily="18" charset="0"/>
                      </a:endParaRPr>
                    </a:p>
                  </a:txBody>
                  <a:tcPr marL="36753" marR="367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AD43"/>
                    </a:solidFill>
                  </a:tcPr>
                </a:tc>
                <a:tc>
                  <a:txBody>
                    <a:bodyPr/>
                    <a:lstStyle/>
                    <a:p>
                      <a:pPr marL="0" marR="0" algn="ctr">
                        <a:lnSpc>
                          <a:spcPct val="100000"/>
                        </a:lnSpc>
                        <a:spcBef>
                          <a:spcPts val="0"/>
                        </a:spcBef>
                        <a:spcAft>
                          <a:spcPts val="800"/>
                        </a:spcAft>
                      </a:pPr>
                      <a:r>
                        <a:rPr lang="en-US" sz="1200" b="1" kern="100">
                          <a:solidFill>
                            <a:srgbClr val="000000"/>
                          </a:solidFill>
                          <a:effectLst/>
                          <a:latin typeface="+mn-lt"/>
                          <a:ea typeface="Calibri" panose="020F0502020204030204" pitchFamily="34" charset="0"/>
                          <a:cs typeface="Times New Roman" panose="02020603050405020304" pitchFamily="18" charset="0"/>
                        </a:rPr>
                        <a:t> </a:t>
                      </a:r>
                    </a:p>
                    <a:p>
                      <a:pPr marL="0" marR="0" algn="ctr">
                        <a:lnSpc>
                          <a:spcPct val="100000"/>
                        </a:lnSpc>
                        <a:spcBef>
                          <a:spcPts val="0"/>
                        </a:spcBef>
                        <a:spcAft>
                          <a:spcPts val="800"/>
                        </a:spcAft>
                      </a:pPr>
                      <a:r>
                        <a:rPr lang="en-US" sz="1200" b="1" kern="100">
                          <a:solidFill>
                            <a:srgbClr val="FFFFFF"/>
                          </a:solidFill>
                          <a:effectLst/>
                          <a:latin typeface="+mn-lt"/>
                          <a:ea typeface="Calibri" panose="020F0502020204030204" pitchFamily="34" charset="0"/>
                          <a:cs typeface="Times New Roman" panose="02020603050405020304" pitchFamily="18" charset="0"/>
                        </a:rPr>
                        <a:t>Type</a:t>
                      </a:r>
                      <a:endParaRPr lang="en-US" sz="1200" kern="100">
                        <a:effectLst/>
                        <a:latin typeface="+mn-lt"/>
                        <a:ea typeface="Calibri" panose="020F0502020204030204" pitchFamily="34" charset="0"/>
                        <a:cs typeface="Times New Roman" panose="02020603050405020304" pitchFamily="18" charset="0"/>
                      </a:endParaRPr>
                    </a:p>
                  </a:txBody>
                  <a:tcPr marL="36753" marR="367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AD43"/>
                    </a:solidFill>
                  </a:tcPr>
                </a:tc>
                <a:tc>
                  <a:txBody>
                    <a:bodyPr/>
                    <a:lstStyle/>
                    <a:p>
                      <a:pPr marL="0" marR="0" algn="ctr">
                        <a:lnSpc>
                          <a:spcPct val="100000"/>
                        </a:lnSpc>
                        <a:spcBef>
                          <a:spcPts val="0"/>
                        </a:spcBef>
                        <a:spcAft>
                          <a:spcPts val="800"/>
                        </a:spcAft>
                      </a:pPr>
                      <a:endParaRPr lang="en-US" sz="1200" b="1" kern="100">
                        <a:solidFill>
                          <a:srgbClr val="000000"/>
                        </a:solidFill>
                        <a:effectLst/>
                        <a:latin typeface="+mn-lt"/>
                        <a:ea typeface="Calibri" panose="020F0502020204030204" pitchFamily="34" charset="0"/>
                        <a:cs typeface="Times New Roman" panose="02020603050405020304" pitchFamily="18" charset="0"/>
                      </a:endParaRPr>
                    </a:p>
                    <a:p>
                      <a:pPr marL="0" marR="0" algn="ctr">
                        <a:lnSpc>
                          <a:spcPct val="100000"/>
                        </a:lnSpc>
                        <a:spcBef>
                          <a:spcPts val="0"/>
                        </a:spcBef>
                        <a:spcAft>
                          <a:spcPts val="800"/>
                        </a:spcAft>
                      </a:pPr>
                      <a:r>
                        <a:rPr lang="en-US" sz="1200" b="1" kern="100">
                          <a:solidFill>
                            <a:srgbClr val="000000"/>
                          </a:solidFill>
                          <a:effectLst/>
                          <a:latin typeface="+mn-lt"/>
                          <a:ea typeface="Calibri" panose="020F0502020204030204" pitchFamily="34" charset="0"/>
                          <a:cs typeface="Times New Roman" panose="02020603050405020304" pitchFamily="18" charset="0"/>
                        </a:rPr>
                        <a:t> </a:t>
                      </a:r>
                      <a:r>
                        <a:rPr lang="en-US" sz="1200" b="1" kern="100">
                          <a:solidFill>
                            <a:srgbClr val="FFFFFF"/>
                          </a:solidFill>
                          <a:effectLst/>
                          <a:latin typeface="+mn-lt"/>
                          <a:ea typeface="Calibri" panose="020F0502020204030204" pitchFamily="34" charset="0"/>
                          <a:cs typeface="Times New Roman" panose="02020603050405020304" pitchFamily="18" charset="0"/>
                        </a:rPr>
                        <a:t>Frequency</a:t>
                      </a:r>
                      <a:endParaRPr lang="en-US" sz="1200" kern="100">
                        <a:effectLst/>
                        <a:latin typeface="+mn-lt"/>
                        <a:ea typeface="Calibri" panose="020F0502020204030204" pitchFamily="34" charset="0"/>
                        <a:cs typeface="Times New Roman" panose="02020603050405020304" pitchFamily="18" charset="0"/>
                      </a:endParaRPr>
                    </a:p>
                  </a:txBody>
                  <a:tcPr marL="36753" marR="36753" marT="0" marB="0">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AD43"/>
                    </a:solidFill>
                  </a:tcPr>
                </a:tc>
                <a:tc>
                  <a:txBody>
                    <a:bodyPr/>
                    <a:lstStyle/>
                    <a:p>
                      <a:pPr marL="73025" marR="0" indent="-73025" algn="ctr">
                        <a:lnSpc>
                          <a:spcPct val="100000"/>
                        </a:lnSpc>
                        <a:spcBef>
                          <a:spcPts val="0"/>
                        </a:spcBef>
                        <a:spcAft>
                          <a:spcPts val="800"/>
                        </a:spcAft>
                      </a:pPr>
                      <a:endParaRPr lang="en-US" sz="1200" b="1" kern="100">
                        <a:solidFill>
                          <a:srgbClr val="FFFFFF"/>
                        </a:solidFill>
                        <a:effectLst/>
                        <a:latin typeface="+mn-lt"/>
                        <a:ea typeface="Calibri" panose="020F0502020204030204" pitchFamily="34" charset="0"/>
                        <a:cs typeface="Times New Roman" panose="02020603050405020304" pitchFamily="18" charset="0"/>
                      </a:endParaRPr>
                    </a:p>
                    <a:p>
                      <a:pPr marL="73025" marR="0" indent="-73025" algn="ctr">
                        <a:lnSpc>
                          <a:spcPct val="100000"/>
                        </a:lnSpc>
                        <a:spcBef>
                          <a:spcPts val="0"/>
                        </a:spcBef>
                        <a:spcAft>
                          <a:spcPts val="800"/>
                        </a:spcAft>
                      </a:pPr>
                      <a:r>
                        <a:rPr lang="en-US" sz="1200" b="1" kern="100">
                          <a:solidFill>
                            <a:srgbClr val="FFFFFF"/>
                          </a:solidFill>
                          <a:effectLst/>
                          <a:latin typeface="+mn-lt"/>
                          <a:ea typeface="Calibri" panose="020F0502020204030204" pitchFamily="34" charset="0"/>
                          <a:cs typeface="Times New Roman" panose="02020603050405020304" pitchFamily="18" charset="0"/>
                        </a:rPr>
                        <a:t>Format Used</a:t>
                      </a:r>
                      <a:endParaRPr lang="en-US" sz="1200" kern="100">
                        <a:effectLst/>
                        <a:latin typeface="+mn-lt"/>
                        <a:ea typeface="Calibri" panose="020F0502020204030204" pitchFamily="34" charset="0"/>
                        <a:cs typeface="Times New Roman" panose="02020603050405020304" pitchFamily="18" charset="0"/>
                      </a:endParaRPr>
                    </a:p>
                  </a:txBody>
                  <a:tcPr marL="36753" marR="36753"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AD43"/>
                    </a:solidFill>
                  </a:tcPr>
                </a:tc>
                <a:tc>
                  <a:txBody>
                    <a:bodyPr/>
                    <a:lstStyle/>
                    <a:p>
                      <a:pPr marL="0" marR="0" algn="ctr">
                        <a:lnSpc>
                          <a:spcPct val="100000"/>
                        </a:lnSpc>
                        <a:spcBef>
                          <a:spcPts val="0"/>
                        </a:spcBef>
                        <a:spcAft>
                          <a:spcPts val="800"/>
                        </a:spcAft>
                      </a:pPr>
                      <a:r>
                        <a:rPr lang="en-US" sz="1200" b="1" kern="100">
                          <a:solidFill>
                            <a:srgbClr val="000000"/>
                          </a:solidFill>
                          <a:effectLst/>
                          <a:latin typeface="+mn-lt"/>
                          <a:ea typeface="Calibri" panose="020F0502020204030204" pitchFamily="34" charset="0"/>
                          <a:cs typeface="Times New Roman" panose="02020603050405020304" pitchFamily="18" charset="0"/>
                        </a:rPr>
                        <a:t> </a:t>
                      </a:r>
                    </a:p>
                    <a:p>
                      <a:pPr marL="0" marR="0" algn="ctr">
                        <a:lnSpc>
                          <a:spcPct val="100000"/>
                        </a:lnSpc>
                        <a:spcBef>
                          <a:spcPts val="0"/>
                        </a:spcBef>
                        <a:spcAft>
                          <a:spcPts val="800"/>
                        </a:spcAft>
                      </a:pPr>
                      <a:r>
                        <a:rPr lang="en-US" sz="1200" b="1" kern="100">
                          <a:solidFill>
                            <a:srgbClr val="FFFFFF"/>
                          </a:solidFill>
                          <a:effectLst/>
                          <a:latin typeface="+mn-lt"/>
                          <a:ea typeface="Calibri" panose="020F0502020204030204" pitchFamily="34" charset="0"/>
                          <a:cs typeface="Times New Roman" panose="02020603050405020304" pitchFamily="18" charset="0"/>
                        </a:rPr>
                        <a:t>Delivery media</a:t>
                      </a:r>
                      <a:endParaRPr lang="en-US" sz="1200" kern="100">
                        <a:effectLst/>
                        <a:latin typeface="+mn-lt"/>
                        <a:ea typeface="Calibri" panose="020F0502020204030204" pitchFamily="34" charset="0"/>
                        <a:cs typeface="Times New Roman" panose="02020603050405020304" pitchFamily="18" charset="0"/>
                      </a:endParaRPr>
                    </a:p>
                  </a:txBody>
                  <a:tcPr marL="36753" marR="36753" marT="0" marB="0">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AD43"/>
                    </a:solidFill>
                  </a:tcPr>
                </a:tc>
                <a:extLst>
                  <a:ext uri="{0D108BD9-81ED-4DB2-BD59-A6C34878D82A}">
                    <a16:rowId xmlns:a16="http://schemas.microsoft.com/office/drawing/2014/main" val="354995586"/>
                  </a:ext>
                </a:extLst>
              </a:tr>
              <a:tr h="487802">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Project Planning</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34925"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Project Manager</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 Stakeholders</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 Meeting</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1275" marR="0" indent="-41275"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Prior to commencing the project</a:t>
                      </a:r>
                    </a:p>
                  </a:txBody>
                  <a:tcPr marL="36753" marR="36753"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 Formal</a:t>
                      </a:r>
                    </a:p>
                  </a:txBody>
                  <a:tcPr marL="36753" marR="36753"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Email, MS Teams, </a:t>
                      </a:r>
                    </a:p>
                  </a:txBody>
                  <a:tcPr marL="36753" marR="36753"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3232234"/>
                  </a:ext>
                </a:extLst>
              </a:tr>
              <a:tr h="976070">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 Release Planning</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 Project Manager, Project Team</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  Stakeholders</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 Meeting</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Revisions will be made as needed before the initiation of the project.</a:t>
                      </a:r>
                    </a:p>
                  </a:txBody>
                  <a:tcPr marL="36753" marR="36753"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Formal</a:t>
                      </a:r>
                    </a:p>
                  </a:txBody>
                  <a:tcPr marL="36753" marR="36753"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Email, MS Teams, </a:t>
                      </a:r>
                    </a:p>
                  </a:txBody>
                  <a:tcPr marL="36753" marR="36753"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5229301"/>
                  </a:ext>
                </a:extLst>
              </a:tr>
              <a:tr h="423048">
                <a:tc>
                  <a:txBody>
                    <a:bodyPr/>
                    <a:lstStyle/>
                    <a:p>
                      <a:pPr marL="0" marR="0" algn="ctr">
                        <a:lnSpc>
                          <a:spcPct val="105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Sprint Planning</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53975" algn="ctr">
                        <a:lnSpc>
                          <a:spcPct val="105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Project Manager</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 Project Team</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 Meeting</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4785" marR="0" indent="-184785" algn="ctr">
                        <a:lnSpc>
                          <a:spcPct val="105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Once a week</a:t>
                      </a:r>
                    </a:p>
                  </a:txBody>
                  <a:tcPr marL="36753" marR="36753"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Informal</a:t>
                      </a:r>
                    </a:p>
                  </a:txBody>
                  <a:tcPr marL="36753" marR="36753"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5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Email, MS Teams,</a:t>
                      </a:r>
                    </a:p>
                  </a:txBody>
                  <a:tcPr marL="36753" marR="36753"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3597270"/>
                  </a:ext>
                </a:extLst>
              </a:tr>
              <a:tr h="1085132">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 Management Processes</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 Project Manager, Project Team</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 Stakeholders</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 Artifact</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The project will be reviewed and updated as necessary before it begins.</a:t>
                      </a:r>
                    </a:p>
                  </a:txBody>
                  <a:tcPr marL="36753" marR="36753"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 Document</a:t>
                      </a:r>
                    </a:p>
                  </a:txBody>
                  <a:tcPr marL="36753" marR="36753"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Email, Google Spaces, Google Docs, Google Drive, Microsoft 365</a:t>
                      </a:r>
                    </a:p>
                  </a:txBody>
                  <a:tcPr marL="36753" marR="36753"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6762588"/>
                  </a:ext>
                </a:extLst>
              </a:tr>
              <a:tr h="800694">
                <a:tc>
                  <a:txBody>
                    <a:bodyPr/>
                    <a:lstStyle/>
                    <a:p>
                      <a:pPr marL="6350" marR="0" indent="-6350" algn="ctr">
                        <a:lnSpc>
                          <a:spcPct val="105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Product Backlog</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53975" algn="ctr">
                        <a:lnSpc>
                          <a:spcPct val="105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Project Manager</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 Project Team</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 Artifact</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4785" marR="0" indent="-184785" algn="ctr">
                        <a:lnSpc>
                          <a:spcPct val="105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Once a week</a:t>
                      </a:r>
                    </a:p>
                  </a:txBody>
                  <a:tcPr marL="36753" marR="36753"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5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Document</a:t>
                      </a:r>
                    </a:p>
                  </a:txBody>
                  <a:tcPr marL="36753" marR="36753"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28625" marR="0" indent="-428625" algn="ctr">
                        <a:lnSpc>
                          <a:spcPct val="105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Google Docs,</a:t>
                      </a:r>
                    </a:p>
                    <a:p>
                      <a:pPr marL="428625" marR="0" indent="-428625" algn="ctr">
                        <a:lnSpc>
                          <a:spcPct val="105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Google Spaces</a:t>
                      </a:r>
                    </a:p>
                  </a:txBody>
                  <a:tcPr marL="36753" marR="36753"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08817806"/>
                  </a:ext>
                </a:extLst>
              </a:tr>
              <a:tr h="430763">
                <a:tc>
                  <a:txBody>
                    <a:bodyPr/>
                    <a:lstStyle/>
                    <a:p>
                      <a:pPr marL="0" marR="0" indent="9525"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Project Update</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34925"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Project Manager</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 Project Team</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 Meeting</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4785" marR="0" indent="-184785"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Once a week</a:t>
                      </a:r>
                    </a:p>
                  </a:txBody>
                  <a:tcPr marL="36753" marR="36753"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Informal</a:t>
                      </a:r>
                    </a:p>
                  </a:txBody>
                  <a:tcPr marL="36753" marR="36753"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Email, MS Teams, Google Meet</a:t>
                      </a:r>
                    </a:p>
                  </a:txBody>
                  <a:tcPr marL="36753" marR="36753"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9283334"/>
                  </a:ext>
                </a:extLst>
              </a:tr>
            </a:tbl>
          </a:graphicData>
        </a:graphic>
      </p:graphicFrame>
      <p:pic>
        <p:nvPicPr>
          <p:cNvPr id="9" name="Picture 8" descr="A logo on a black background&#10;&#10;Description automatically generated with low confidence">
            <a:extLst>
              <a:ext uri="{FF2B5EF4-FFF2-40B4-BE49-F238E27FC236}">
                <a16:creationId xmlns:a16="http://schemas.microsoft.com/office/drawing/2014/main" id="{50CC37B6-F3C4-FCAC-D226-B6B51A43B52D}"/>
              </a:ext>
            </a:extLst>
          </p:cNvPr>
          <p:cNvPicPr>
            <a:picLocks noChangeAspect="1"/>
          </p:cNvPicPr>
          <p:nvPr/>
        </p:nvPicPr>
        <p:blipFill rotWithShape="1">
          <a:blip r:embed="rId2">
            <a:alphaModFix amt="50000"/>
          </a:blip>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3866419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228DC1-4D17-1E8D-3FAD-4D1A1B4597EA}"/>
              </a:ext>
            </a:extLst>
          </p:cNvPr>
          <p:cNvSpPr>
            <a:spLocks noGrp="1"/>
          </p:cNvSpPr>
          <p:nvPr>
            <p:ph type="ctrTitle"/>
          </p:nvPr>
        </p:nvSpPr>
        <p:spPr>
          <a:xfrm>
            <a:off x="1306687" y="391886"/>
            <a:ext cx="10134369" cy="784622"/>
          </a:xfrm>
        </p:spPr>
        <p:txBody>
          <a:bodyPr/>
          <a:lstStyle/>
          <a:p>
            <a:r>
              <a:rPr lang="en-US" sz="3600" b="1" dirty="0">
                <a:latin typeface="Avenir Book" panose="02000503020000020003" pitchFamily="2" charset="0"/>
              </a:rPr>
              <a:t>Risk register</a:t>
            </a:r>
            <a:endParaRPr lang="en-US" dirty="0"/>
          </a:p>
        </p:txBody>
      </p:sp>
      <p:sp>
        <p:nvSpPr>
          <p:cNvPr id="4" name="TextBox 3">
            <a:extLst>
              <a:ext uri="{FF2B5EF4-FFF2-40B4-BE49-F238E27FC236}">
                <a16:creationId xmlns:a16="http://schemas.microsoft.com/office/drawing/2014/main" id="{2BCD1675-34B2-F6E1-B16A-7DF32CA010E5}"/>
              </a:ext>
            </a:extLst>
          </p:cNvPr>
          <p:cNvSpPr txBox="1"/>
          <p:nvPr/>
        </p:nvSpPr>
        <p:spPr>
          <a:xfrm>
            <a:off x="4678054" y="6356349"/>
            <a:ext cx="2734146" cy="369332"/>
          </a:xfrm>
          <a:prstGeom prst="rect">
            <a:avLst/>
          </a:prstGeom>
          <a:noFill/>
        </p:spPr>
        <p:txBody>
          <a:bodyPr wrap="none" lIns="91440" tIns="45720" rIns="91440" bIns="45720" rtlCol="0" anchor="t">
            <a:spAutoFit/>
          </a:bodyPr>
          <a:lstStyle/>
          <a:p>
            <a:r>
              <a:rPr lang="en-US">
                <a:solidFill>
                  <a:schemeClr val="tx2">
                    <a:lumMod val="60000"/>
                    <a:lumOff val="40000"/>
                  </a:schemeClr>
                </a:solidFill>
                <a:latin typeface="Avenir Book" panose="02000503020000020003"/>
              </a:rPr>
              <a:t>Presented by: Ruth Morallos</a:t>
            </a:r>
          </a:p>
        </p:txBody>
      </p:sp>
      <p:graphicFrame>
        <p:nvGraphicFramePr>
          <p:cNvPr id="3" name="Table 2">
            <a:extLst>
              <a:ext uri="{FF2B5EF4-FFF2-40B4-BE49-F238E27FC236}">
                <a16:creationId xmlns:a16="http://schemas.microsoft.com/office/drawing/2014/main" id="{7F3A9B55-C9B8-3B9E-2E35-DAA518D23953}"/>
              </a:ext>
            </a:extLst>
          </p:cNvPr>
          <p:cNvGraphicFramePr>
            <a:graphicFrameLocks noGrp="1"/>
          </p:cNvGraphicFramePr>
          <p:nvPr>
            <p:extLst>
              <p:ext uri="{D42A27DB-BD31-4B8C-83A1-F6EECF244321}">
                <p14:modId xmlns:p14="http://schemas.microsoft.com/office/powerpoint/2010/main" val="2036817980"/>
              </p:ext>
            </p:extLst>
          </p:nvPr>
        </p:nvGraphicFramePr>
        <p:xfrm>
          <a:off x="1153953" y="1394971"/>
          <a:ext cx="10439835" cy="4279901"/>
        </p:xfrm>
        <a:graphic>
          <a:graphicData uri="http://schemas.openxmlformats.org/drawingml/2006/table">
            <a:tbl>
              <a:tblPr firstRow="1" firstCol="1" bandRow="1">
                <a:tableStyleId>{5C22544A-7EE6-4342-B048-85BDC9FD1C3A}</a:tableStyleId>
              </a:tblPr>
              <a:tblGrid>
                <a:gridCol w="588807">
                  <a:extLst>
                    <a:ext uri="{9D8B030D-6E8A-4147-A177-3AD203B41FA5}">
                      <a16:colId xmlns:a16="http://schemas.microsoft.com/office/drawing/2014/main" val="2725102472"/>
                    </a:ext>
                  </a:extLst>
                </a:gridCol>
                <a:gridCol w="2862600">
                  <a:extLst>
                    <a:ext uri="{9D8B030D-6E8A-4147-A177-3AD203B41FA5}">
                      <a16:colId xmlns:a16="http://schemas.microsoft.com/office/drawing/2014/main" val="2800218890"/>
                    </a:ext>
                  </a:extLst>
                </a:gridCol>
                <a:gridCol w="1263220">
                  <a:extLst>
                    <a:ext uri="{9D8B030D-6E8A-4147-A177-3AD203B41FA5}">
                      <a16:colId xmlns:a16="http://schemas.microsoft.com/office/drawing/2014/main" val="3631173789"/>
                    </a:ext>
                  </a:extLst>
                </a:gridCol>
                <a:gridCol w="1527015">
                  <a:extLst>
                    <a:ext uri="{9D8B030D-6E8A-4147-A177-3AD203B41FA5}">
                      <a16:colId xmlns:a16="http://schemas.microsoft.com/office/drawing/2014/main" val="3984748075"/>
                    </a:ext>
                  </a:extLst>
                </a:gridCol>
                <a:gridCol w="830299">
                  <a:extLst>
                    <a:ext uri="{9D8B030D-6E8A-4147-A177-3AD203B41FA5}">
                      <a16:colId xmlns:a16="http://schemas.microsoft.com/office/drawing/2014/main" val="2929699081"/>
                    </a:ext>
                  </a:extLst>
                </a:gridCol>
                <a:gridCol w="757933">
                  <a:extLst>
                    <a:ext uri="{9D8B030D-6E8A-4147-A177-3AD203B41FA5}">
                      <a16:colId xmlns:a16="http://schemas.microsoft.com/office/drawing/2014/main" val="3334164972"/>
                    </a:ext>
                  </a:extLst>
                </a:gridCol>
                <a:gridCol w="757933">
                  <a:extLst>
                    <a:ext uri="{9D8B030D-6E8A-4147-A177-3AD203B41FA5}">
                      <a16:colId xmlns:a16="http://schemas.microsoft.com/office/drawing/2014/main" val="1900520920"/>
                    </a:ext>
                  </a:extLst>
                </a:gridCol>
                <a:gridCol w="757933">
                  <a:extLst>
                    <a:ext uri="{9D8B030D-6E8A-4147-A177-3AD203B41FA5}">
                      <a16:colId xmlns:a16="http://schemas.microsoft.com/office/drawing/2014/main" val="1412639779"/>
                    </a:ext>
                  </a:extLst>
                </a:gridCol>
                <a:gridCol w="1094095">
                  <a:extLst>
                    <a:ext uri="{9D8B030D-6E8A-4147-A177-3AD203B41FA5}">
                      <a16:colId xmlns:a16="http://schemas.microsoft.com/office/drawing/2014/main" val="3083923215"/>
                    </a:ext>
                  </a:extLst>
                </a:gridCol>
              </a:tblGrid>
              <a:tr h="419193">
                <a:tc>
                  <a:txBody>
                    <a:bodyPr/>
                    <a:lstStyle/>
                    <a:p>
                      <a:pPr marL="0" marR="0" algn="ctr">
                        <a:lnSpc>
                          <a:spcPct val="107000"/>
                        </a:lnSpc>
                        <a:spcBef>
                          <a:spcPts val="0"/>
                        </a:spcBef>
                        <a:spcAft>
                          <a:spcPts val="0"/>
                        </a:spcAft>
                      </a:pPr>
                      <a:r>
                        <a:rPr lang="en-US" sz="1400" kern="100" dirty="0">
                          <a:effectLst/>
                        </a:rPr>
                        <a:t>Risk ID</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400" kern="100" dirty="0">
                          <a:effectLst/>
                        </a:rPr>
                        <a:t>Risk Description</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400" kern="100" dirty="0">
                          <a:effectLst/>
                        </a:rPr>
                        <a:t>Risk Category</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400" kern="100" dirty="0">
                          <a:effectLst/>
                        </a:rPr>
                        <a:t>Risk Owner</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400" kern="100">
                          <a:effectLst/>
                        </a:rPr>
                        <a:t>Probability</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200" kern="100">
                          <a:effectLst/>
                        </a:rPr>
                        <a:t>Impac</a:t>
                      </a:r>
                      <a:r>
                        <a:rPr lang="en-US" sz="1400" kern="100">
                          <a:effectLst/>
                        </a:rPr>
                        <a:t>t</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400" kern="100">
                          <a:effectLst/>
                        </a:rPr>
                        <a:t>Risk Score</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400" kern="100">
                          <a:effectLst/>
                        </a:rPr>
                        <a:t>Status</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400" kern="100" dirty="0">
                          <a:effectLst/>
                        </a:rPr>
                        <a:t>Target Resolution Date</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extLst>
                  <a:ext uri="{0D108BD9-81ED-4DB2-BD59-A6C34878D82A}">
                    <a16:rowId xmlns:a16="http://schemas.microsoft.com/office/drawing/2014/main" val="2477225252"/>
                  </a:ext>
                </a:extLst>
              </a:tr>
              <a:tr h="826692">
                <a:tc>
                  <a:txBody>
                    <a:bodyPr/>
                    <a:lstStyle/>
                    <a:p>
                      <a:pPr marL="0" marR="0" algn="ctr">
                        <a:lnSpc>
                          <a:spcPct val="107000"/>
                        </a:lnSpc>
                        <a:spcBef>
                          <a:spcPts val="0"/>
                        </a:spcBef>
                        <a:spcAft>
                          <a:spcPts val="0"/>
                        </a:spcAft>
                      </a:pPr>
                      <a:r>
                        <a:rPr lang="en-US" sz="1400" kern="100" dirty="0">
                          <a:effectLst/>
                        </a:rPr>
                        <a:t>RID 001</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400" kern="100" dirty="0">
                          <a:effectLst/>
                        </a:rPr>
                        <a:t>Security Breaches  - personal information can be compromised when there is weak security for the system. </a:t>
                      </a:r>
                    </a:p>
                    <a:p>
                      <a:pPr marL="0" marR="0" algn="ctr">
                        <a:lnSpc>
                          <a:spcPct val="107000"/>
                        </a:lnSpc>
                        <a:spcBef>
                          <a:spcPts val="0"/>
                        </a:spcBef>
                        <a:spcAft>
                          <a:spcPts val="0"/>
                        </a:spcAft>
                      </a:pPr>
                      <a:r>
                        <a:rPr lang="en-US" sz="1400" kern="100" dirty="0">
                          <a:effectLst/>
                        </a:rPr>
                        <a:t> </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a:effectLst/>
                        </a:rPr>
                        <a:t>Vulnerability in Security</a:t>
                      </a:r>
                    </a:p>
                    <a:p>
                      <a:pPr marL="0" marR="0" algn="ctr">
                        <a:lnSpc>
                          <a:spcPct val="107000"/>
                        </a:lnSpc>
                        <a:spcBef>
                          <a:spcPts val="0"/>
                        </a:spcBef>
                        <a:spcAft>
                          <a:spcPts val="0"/>
                        </a:spcAft>
                      </a:pPr>
                      <a:r>
                        <a:rPr lang="en-US" sz="1400" kern="100">
                          <a:effectLst/>
                        </a:rPr>
                        <a:t> </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dirty="0">
                          <a:effectLst/>
                        </a:rPr>
                        <a:t>Developer Team</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dirty="0">
                          <a:effectLst/>
                        </a:rPr>
                        <a:t>3</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dirty="0">
                          <a:effectLst/>
                        </a:rPr>
                        <a:t>5</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dirty="0">
                          <a:effectLst/>
                        </a:rPr>
                        <a:t>15</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dirty="0">
                          <a:effectLst/>
                        </a:rPr>
                        <a:t>Closed</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a:effectLst/>
                        </a:rPr>
                        <a:t>12/2022-03/2023 </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extLst>
                  <a:ext uri="{0D108BD9-81ED-4DB2-BD59-A6C34878D82A}">
                    <a16:rowId xmlns:a16="http://schemas.microsoft.com/office/drawing/2014/main" val="707138569"/>
                  </a:ext>
                </a:extLst>
              </a:tr>
              <a:tr h="419193">
                <a:tc>
                  <a:txBody>
                    <a:bodyPr/>
                    <a:lstStyle/>
                    <a:p>
                      <a:pPr marL="0" marR="0" algn="ctr">
                        <a:lnSpc>
                          <a:spcPct val="107000"/>
                        </a:lnSpc>
                        <a:spcBef>
                          <a:spcPts val="0"/>
                        </a:spcBef>
                        <a:spcAft>
                          <a:spcPts val="0"/>
                        </a:spcAft>
                      </a:pPr>
                      <a:r>
                        <a:rPr lang="en-US" sz="1400" kern="100" dirty="0">
                          <a:effectLst/>
                        </a:rPr>
                        <a:t>RID 002</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400" kern="100">
                          <a:effectLst/>
                        </a:rPr>
                        <a:t>System Downtime  - inability to raise and resolve tickets in a timely manner</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dirty="0">
                          <a:effectLst/>
                        </a:rPr>
                        <a:t>System Failure</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a:effectLst/>
                        </a:rPr>
                        <a:t>Developer Team, Project Manager</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a:effectLst/>
                        </a:rPr>
                        <a:t>3</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a:effectLst/>
                        </a:rPr>
                        <a:t>4</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a:effectLst/>
                        </a:rPr>
                        <a:t>12</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a:effectLst/>
                        </a:rPr>
                        <a:t>Open</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a:effectLst/>
                        </a:rPr>
                        <a:t>03/2023-06/2023</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extLst>
                  <a:ext uri="{0D108BD9-81ED-4DB2-BD59-A6C34878D82A}">
                    <a16:rowId xmlns:a16="http://schemas.microsoft.com/office/drawing/2014/main" val="1844838625"/>
                  </a:ext>
                </a:extLst>
              </a:tr>
              <a:tr h="826692">
                <a:tc>
                  <a:txBody>
                    <a:bodyPr/>
                    <a:lstStyle/>
                    <a:p>
                      <a:pPr marL="0" marR="0" algn="ctr">
                        <a:lnSpc>
                          <a:spcPct val="107000"/>
                        </a:lnSpc>
                        <a:spcBef>
                          <a:spcPts val="0"/>
                        </a:spcBef>
                        <a:spcAft>
                          <a:spcPts val="0"/>
                        </a:spcAft>
                      </a:pPr>
                      <a:r>
                        <a:rPr lang="en-US" sz="1400" kern="100" dirty="0">
                          <a:effectLst/>
                        </a:rPr>
                        <a:t>RID 003</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400" kern="100">
                          <a:effectLst/>
                        </a:rPr>
                        <a:t>Inadequate Scalability and Elasticity –unscalable or inelastic system will not be able to handle the increase or decrease in the volume of tickets received daily</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a:effectLst/>
                        </a:rPr>
                        <a:t>System Failure</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dirty="0">
                          <a:effectLst/>
                        </a:rPr>
                        <a:t>Project Manager</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a:effectLst/>
                        </a:rPr>
                        <a:t>3</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dirty="0">
                          <a:effectLst/>
                        </a:rPr>
                        <a:t>5</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a:effectLst/>
                        </a:rPr>
                        <a:t>15</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a:effectLst/>
                        </a:rPr>
                        <a:t>Open</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a:effectLst/>
                        </a:rPr>
                        <a:t>07/23-09/23</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extLst>
                  <a:ext uri="{0D108BD9-81ED-4DB2-BD59-A6C34878D82A}">
                    <a16:rowId xmlns:a16="http://schemas.microsoft.com/office/drawing/2014/main" val="2125626645"/>
                  </a:ext>
                </a:extLst>
              </a:tr>
              <a:tr h="634194">
                <a:tc>
                  <a:txBody>
                    <a:bodyPr/>
                    <a:lstStyle/>
                    <a:p>
                      <a:pPr marL="0" marR="0" algn="ctr">
                        <a:lnSpc>
                          <a:spcPct val="107000"/>
                        </a:lnSpc>
                        <a:spcBef>
                          <a:spcPts val="0"/>
                        </a:spcBef>
                        <a:spcAft>
                          <a:spcPts val="0"/>
                        </a:spcAft>
                      </a:pPr>
                      <a:r>
                        <a:rPr lang="en-US" sz="1400" kern="100" dirty="0">
                          <a:effectLst/>
                        </a:rPr>
                        <a:t>RID 004</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400" kern="100">
                          <a:effectLst/>
                        </a:rPr>
                        <a:t>Lack of Integration –Inability to integrate means a decrease in productivity, that will therefore cause operational damage.</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a:effectLst/>
                        </a:rPr>
                        <a:t>System Failure</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dirty="0">
                          <a:effectLst/>
                        </a:rPr>
                        <a:t>Developer Team</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a:effectLst/>
                        </a:rPr>
                        <a:t>3</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dirty="0">
                          <a:effectLst/>
                        </a:rPr>
                        <a:t>3</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dirty="0">
                          <a:effectLst/>
                        </a:rPr>
                        <a:t>9</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dirty="0">
                          <a:effectLst/>
                        </a:rPr>
                        <a:t>Open</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ctr">
                        <a:lnSpc>
                          <a:spcPct val="107000"/>
                        </a:lnSpc>
                        <a:spcBef>
                          <a:spcPts val="0"/>
                        </a:spcBef>
                        <a:spcAft>
                          <a:spcPts val="0"/>
                        </a:spcAft>
                      </a:pPr>
                      <a:r>
                        <a:rPr lang="en-US" sz="1400" kern="100" dirty="0">
                          <a:effectLst/>
                        </a:rPr>
                        <a:t>06/23-08/23</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extLst>
                  <a:ext uri="{0D108BD9-81ED-4DB2-BD59-A6C34878D82A}">
                    <a16:rowId xmlns:a16="http://schemas.microsoft.com/office/drawing/2014/main" val="4164621368"/>
                  </a:ext>
                </a:extLst>
              </a:tr>
            </a:tbl>
          </a:graphicData>
        </a:graphic>
      </p:graphicFrame>
      <p:pic>
        <p:nvPicPr>
          <p:cNvPr id="7" name="Picture 6" descr="A logo on a black background&#10;&#10;Description automatically generated with low confidence">
            <a:extLst>
              <a:ext uri="{FF2B5EF4-FFF2-40B4-BE49-F238E27FC236}">
                <a16:creationId xmlns:a16="http://schemas.microsoft.com/office/drawing/2014/main" id="{850C1E66-BC0C-20F0-33BB-CB38B0E652CA}"/>
              </a:ext>
            </a:extLst>
          </p:cNvPr>
          <p:cNvPicPr>
            <a:picLocks noChangeAspect="1"/>
          </p:cNvPicPr>
          <p:nvPr/>
        </p:nvPicPr>
        <p:blipFill rotWithShape="1">
          <a:blip r:embed="rId2">
            <a:alphaModFix amt="50000"/>
          </a:blip>
          <a:srcRect l="38803" t="23859" r="34290" b="22709"/>
          <a:stretch/>
        </p:blipFill>
        <p:spPr>
          <a:xfrm>
            <a:off x="9099344" y="3534922"/>
            <a:ext cx="3280476" cy="3664310"/>
          </a:xfrm>
          <a:prstGeom prst="rect">
            <a:avLst/>
          </a:prstGeom>
        </p:spPr>
      </p:pic>
    </p:spTree>
    <p:extLst>
      <p:ext uri="{BB962C8B-B14F-4D97-AF65-F5344CB8AC3E}">
        <p14:creationId xmlns:p14="http://schemas.microsoft.com/office/powerpoint/2010/main" val="77870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228DC1-4D17-1E8D-3FAD-4D1A1B4597EA}"/>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Transition approach</a:t>
            </a:r>
            <a:endParaRPr lang="en-US"/>
          </a:p>
        </p:txBody>
      </p:sp>
      <p:grpSp>
        <p:nvGrpSpPr>
          <p:cNvPr id="15" name="Group 14">
            <a:extLst>
              <a:ext uri="{FF2B5EF4-FFF2-40B4-BE49-F238E27FC236}">
                <a16:creationId xmlns:a16="http://schemas.microsoft.com/office/drawing/2014/main" id="{97F88DFE-08EE-A543-C04C-6CD030D78BBF}"/>
              </a:ext>
            </a:extLst>
          </p:cNvPr>
          <p:cNvGrpSpPr/>
          <p:nvPr/>
        </p:nvGrpSpPr>
        <p:grpSpPr>
          <a:xfrm>
            <a:off x="1943100" y="1657350"/>
            <a:ext cx="9301161" cy="4305300"/>
            <a:chOff x="2143126" y="2148058"/>
            <a:chExt cx="8958260" cy="3814592"/>
          </a:xfrm>
        </p:grpSpPr>
        <p:sp>
          <p:nvSpPr>
            <p:cNvPr id="3" name="Arrow: Right 2">
              <a:extLst>
                <a:ext uri="{FF2B5EF4-FFF2-40B4-BE49-F238E27FC236}">
                  <a16:creationId xmlns:a16="http://schemas.microsoft.com/office/drawing/2014/main" id="{DD60B6BE-0AAC-D76D-ADE4-DA5C7507AF66}"/>
                </a:ext>
              </a:extLst>
            </p:cNvPr>
            <p:cNvSpPr/>
            <p:nvPr/>
          </p:nvSpPr>
          <p:spPr>
            <a:xfrm>
              <a:off x="2143126" y="2790825"/>
              <a:ext cx="2762250" cy="1409700"/>
            </a:xfrm>
            <a:prstGeom prst="rightArrow">
              <a:avLst/>
            </a:prstGeom>
            <a:solidFill>
              <a:srgbClr val="E8A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0" u="none" strike="noStrike">
                  <a:solidFill>
                    <a:srgbClr val="023062"/>
                  </a:solidFill>
                  <a:effectLst/>
                  <a:latin typeface="Avenir Book" panose="02000503020000020003"/>
                </a:rPr>
                <a:t>ITSupport@apc.edu.ph</a:t>
              </a:r>
            </a:p>
            <a:p>
              <a:pPr algn="ctr"/>
              <a:r>
                <a:rPr lang="en-US" sz="1200" b="1">
                  <a:solidFill>
                    <a:srgbClr val="023062"/>
                  </a:solidFill>
                  <a:latin typeface="Avenir Book" panose="02000503020000020003"/>
                </a:rPr>
                <a:t>itro@apc.edu.ph</a:t>
              </a:r>
            </a:p>
          </p:txBody>
        </p:sp>
        <p:sp>
          <p:nvSpPr>
            <p:cNvPr id="6" name="Arrow: Right 5">
              <a:extLst>
                <a:ext uri="{FF2B5EF4-FFF2-40B4-BE49-F238E27FC236}">
                  <a16:creationId xmlns:a16="http://schemas.microsoft.com/office/drawing/2014/main" id="{E13DAA8E-4B08-A555-B9B5-2C371B7B835D}"/>
                </a:ext>
              </a:extLst>
            </p:cNvPr>
            <p:cNvSpPr/>
            <p:nvPr/>
          </p:nvSpPr>
          <p:spPr>
            <a:xfrm>
              <a:off x="6324596" y="4034433"/>
              <a:ext cx="2014540" cy="1032866"/>
            </a:xfrm>
            <a:prstGeom prst="rightArrow">
              <a:avLst/>
            </a:prstGeom>
            <a:solidFill>
              <a:srgbClr val="023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bg1"/>
                </a:solidFill>
                <a:latin typeface="Avenir Book" panose="02000503020000020003"/>
              </a:endParaRPr>
            </a:p>
          </p:txBody>
        </p:sp>
        <p:sp>
          <p:nvSpPr>
            <p:cNvPr id="8" name="Arrow: Right 7">
              <a:extLst>
                <a:ext uri="{FF2B5EF4-FFF2-40B4-BE49-F238E27FC236}">
                  <a16:creationId xmlns:a16="http://schemas.microsoft.com/office/drawing/2014/main" id="{52C051B3-61FD-2B46-B41C-1109820DE3FC}"/>
                </a:ext>
              </a:extLst>
            </p:cNvPr>
            <p:cNvSpPr/>
            <p:nvPr/>
          </p:nvSpPr>
          <p:spPr>
            <a:xfrm>
              <a:off x="4905376" y="4418409"/>
              <a:ext cx="1419220" cy="784622"/>
            </a:xfrm>
            <a:prstGeom prst="rightArrow">
              <a:avLst/>
            </a:prstGeom>
            <a:solidFill>
              <a:srgbClr val="023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bg1"/>
                </a:solidFill>
                <a:latin typeface="Avenir Book" panose="02000503020000020003"/>
              </a:endParaRPr>
            </a:p>
          </p:txBody>
        </p:sp>
        <p:sp>
          <p:nvSpPr>
            <p:cNvPr id="9" name="Arrow: Right 8">
              <a:extLst>
                <a:ext uri="{FF2B5EF4-FFF2-40B4-BE49-F238E27FC236}">
                  <a16:creationId xmlns:a16="http://schemas.microsoft.com/office/drawing/2014/main" id="{FAD19738-C102-79E3-85B1-FEB5F5E20224}"/>
                </a:ext>
              </a:extLst>
            </p:cNvPr>
            <p:cNvSpPr/>
            <p:nvPr/>
          </p:nvSpPr>
          <p:spPr>
            <a:xfrm>
              <a:off x="8339136" y="3842740"/>
              <a:ext cx="2762250" cy="1409700"/>
            </a:xfrm>
            <a:prstGeom prst="rightArrow">
              <a:avLst/>
            </a:prstGeom>
            <a:solidFill>
              <a:srgbClr val="023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0" u="none" strike="noStrike">
                  <a:solidFill>
                    <a:srgbClr val="E8AF3F"/>
                  </a:solidFill>
                  <a:effectLst/>
                  <a:latin typeface="Avenir Book" panose="02000503020000020003"/>
                </a:rPr>
                <a:t>RAMS Corner: </a:t>
              </a:r>
            </a:p>
            <a:p>
              <a:pPr algn="ctr"/>
              <a:r>
                <a:rPr lang="en-US" sz="1200" b="1" i="0" u="none" strike="noStrike">
                  <a:solidFill>
                    <a:srgbClr val="E8AF3F"/>
                  </a:solidFill>
                  <a:effectLst/>
                  <a:latin typeface="Avenir Book" panose="02000503020000020003"/>
                </a:rPr>
                <a:t>Ticketing Service System</a:t>
              </a:r>
              <a:endParaRPr lang="en-US" sz="1200" b="1">
                <a:solidFill>
                  <a:srgbClr val="E8AF3F"/>
                </a:solidFill>
                <a:latin typeface="Avenir Book" panose="02000503020000020003"/>
              </a:endParaRPr>
            </a:p>
          </p:txBody>
        </p:sp>
        <p:cxnSp>
          <p:nvCxnSpPr>
            <p:cNvPr id="11" name="Straight Connector 10">
              <a:extLst>
                <a:ext uri="{FF2B5EF4-FFF2-40B4-BE49-F238E27FC236}">
                  <a16:creationId xmlns:a16="http://schemas.microsoft.com/office/drawing/2014/main" id="{1AF03CC0-1398-984F-01E9-215FE99F09A1}"/>
                </a:ext>
              </a:extLst>
            </p:cNvPr>
            <p:cNvCxnSpPr/>
            <p:nvPr/>
          </p:nvCxnSpPr>
          <p:spPr>
            <a:xfrm>
              <a:off x="4905376" y="2148058"/>
              <a:ext cx="0" cy="3814592"/>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DEEF87C1-A390-5CBD-A479-F5EE7B13CA40}"/>
                </a:ext>
              </a:extLst>
            </p:cNvPr>
            <p:cNvCxnSpPr/>
            <p:nvPr/>
          </p:nvCxnSpPr>
          <p:spPr>
            <a:xfrm>
              <a:off x="8339136" y="2148058"/>
              <a:ext cx="0" cy="3814592"/>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Arrow: Right 12">
              <a:extLst>
                <a:ext uri="{FF2B5EF4-FFF2-40B4-BE49-F238E27FC236}">
                  <a16:creationId xmlns:a16="http://schemas.microsoft.com/office/drawing/2014/main" id="{856FE964-5808-8106-A36C-5827E2E303E3}"/>
                </a:ext>
              </a:extLst>
            </p:cNvPr>
            <p:cNvSpPr/>
            <p:nvPr/>
          </p:nvSpPr>
          <p:spPr>
            <a:xfrm>
              <a:off x="6919916" y="2603088"/>
              <a:ext cx="1419220" cy="784622"/>
            </a:xfrm>
            <a:prstGeom prst="rightArrow">
              <a:avLst/>
            </a:prstGeom>
            <a:solidFill>
              <a:srgbClr val="E8A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bg1"/>
                </a:solidFill>
                <a:latin typeface="Avenir Book" panose="02000503020000020003"/>
              </a:endParaRPr>
            </a:p>
          </p:txBody>
        </p:sp>
        <p:sp>
          <p:nvSpPr>
            <p:cNvPr id="14" name="Arrow: Right 13">
              <a:extLst>
                <a:ext uri="{FF2B5EF4-FFF2-40B4-BE49-F238E27FC236}">
                  <a16:creationId xmlns:a16="http://schemas.microsoft.com/office/drawing/2014/main" id="{57F966AA-86FF-5644-D2AF-D430673E8512}"/>
                </a:ext>
              </a:extLst>
            </p:cNvPr>
            <p:cNvSpPr/>
            <p:nvPr/>
          </p:nvSpPr>
          <p:spPr>
            <a:xfrm>
              <a:off x="4905376" y="2700678"/>
              <a:ext cx="2014540" cy="1032866"/>
            </a:xfrm>
            <a:prstGeom prst="rightArrow">
              <a:avLst/>
            </a:prstGeom>
            <a:solidFill>
              <a:srgbClr val="E8A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bg1"/>
                </a:solidFill>
                <a:latin typeface="Avenir Book" panose="02000503020000020003"/>
              </a:endParaRPr>
            </a:p>
          </p:txBody>
        </p:sp>
      </p:grpSp>
      <p:sp>
        <p:nvSpPr>
          <p:cNvPr id="4" name="TextBox 3">
            <a:extLst>
              <a:ext uri="{FF2B5EF4-FFF2-40B4-BE49-F238E27FC236}">
                <a16:creationId xmlns:a16="http://schemas.microsoft.com/office/drawing/2014/main" id="{D72F4217-D7EA-58CE-53A3-2A2A3B76B8EA}"/>
              </a:ext>
            </a:extLst>
          </p:cNvPr>
          <p:cNvSpPr txBox="1"/>
          <p:nvPr/>
        </p:nvSpPr>
        <p:spPr>
          <a:xfrm>
            <a:off x="4678054" y="6356349"/>
            <a:ext cx="2784480"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Vincent Nacor</a:t>
            </a:r>
          </a:p>
        </p:txBody>
      </p:sp>
      <p:pic>
        <p:nvPicPr>
          <p:cNvPr id="3076" name="Picture 4">
            <a:extLst>
              <a:ext uri="{FF2B5EF4-FFF2-40B4-BE49-F238E27FC236}">
                <a16:creationId xmlns:a16="http://schemas.microsoft.com/office/drawing/2014/main" id="{B13AAAF9-572D-CB3B-1CAC-7213B6DC4B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4221" y="3808864"/>
            <a:ext cx="1544574" cy="146263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yellow and black logo&#10;&#10;Description automatically generated with low confidence">
            <a:extLst>
              <a:ext uri="{FF2B5EF4-FFF2-40B4-BE49-F238E27FC236}">
                <a16:creationId xmlns:a16="http://schemas.microsoft.com/office/drawing/2014/main" id="{3AC47949-BAC2-F1DC-0596-B5AE43E1BC8D}"/>
              </a:ext>
            </a:extLst>
          </p:cNvPr>
          <p:cNvPicPr>
            <a:picLocks noChangeAspect="1"/>
          </p:cNvPicPr>
          <p:nvPr/>
        </p:nvPicPr>
        <p:blipFill rotWithShape="1">
          <a:blip r:embed="rId3"/>
          <a:srcRect l="22414" t="17727" r="20312" b="19600"/>
          <a:stretch/>
        </p:blipFill>
        <p:spPr>
          <a:xfrm>
            <a:off x="8710078" y="2143154"/>
            <a:ext cx="2031741" cy="1250618"/>
          </a:xfrm>
          <a:prstGeom prst="rect">
            <a:avLst/>
          </a:prstGeom>
        </p:spPr>
      </p:pic>
      <p:pic>
        <p:nvPicPr>
          <p:cNvPr id="7" name="Picture 6" descr="A logo on a black background&#10;&#10;Description automatically generated with low confidence">
            <a:extLst>
              <a:ext uri="{FF2B5EF4-FFF2-40B4-BE49-F238E27FC236}">
                <a16:creationId xmlns:a16="http://schemas.microsoft.com/office/drawing/2014/main" id="{17089967-10E7-0C31-2C17-01A0C21F1E2B}"/>
              </a:ext>
            </a:extLst>
          </p:cNvPr>
          <p:cNvPicPr>
            <a:picLocks noChangeAspect="1"/>
          </p:cNvPicPr>
          <p:nvPr/>
        </p:nvPicPr>
        <p:blipFill rotWithShape="1">
          <a:blip r:embed="rId4">
            <a:alphaModFix amt="70000"/>
          </a:blip>
          <a:srcRect l="38803" t="23859" r="34290" b="22709"/>
          <a:stretch/>
        </p:blipFill>
        <p:spPr>
          <a:xfrm>
            <a:off x="7963785" y="3393772"/>
            <a:ext cx="3280476" cy="3664310"/>
          </a:xfrm>
          <a:prstGeom prst="rect">
            <a:avLst/>
          </a:prstGeom>
        </p:spPr>
      </p:pic>
    </p:spTree>
    <p:extLst>
      <p:ext uri="{BB962C8B-B14F-4D97-AF65-F5344CB8AC3E}">
        <p14:creationId xmlns:p14="http://schemas.microsoft.com/office/powerpoint/2010/main" val="2826561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228DC1-4D17-1E8D-3FAD-4D1A1B4597EA}"/>
              </a:ext>
            </a:extLst>
          </p:cNvPr>
          <p:cNvSpPr>
            <a:spLocks noGrp="1"/>
          </p:cNvSpPr>
          <p:nvPr>
            <p:ph type="ctrTitle"/>
          </p:nvPr>
        </p:nvSpPr>
        <p:spPr>
          <a:xfrm>
            <a:off x="1306687" y="391886"/>
            <a:ext cx="10134369" cy="784622"/>
          </a:xfrm>
        </p:spPr>
        <p:txBody>
          <a:bodyPr/>
          <a:lstStyle/>
          <a:p>
            <a:r>
              <a:rPr lang="en-US" sz="3600" b="1" dirty="0">
                <a:latin typeface="Avenir Book" panose="02000503020000020003" pitchFamily="2" charset="0"/>
              </a:rPr>
              <a:t>Transition approach</a:t>
            </a:r>
            <a:endParaRPr lang="en-US" dirty="0"/>
          </a:p>
        </p:txBody>
      </p:sp>
      <p:sp>
        <p:nvSpPr>
          <p:cNvPr id="4" name="TextBox 3">
            <a:extLst>
              <a:ext uri="{FF2B5EF4-FFF2-40B4-BE49-F238E27FC236}">
                <a16:creationId xmlns:a16="http://schemas.microsoft.com/office/drawing/2014/main" id="{D72F4217-D7EA-58CE-53A3-2A2A3B76B8EA}"/>
              </a:ext>
            </a:extLst>
          </p:cNvPr>
          <p:cNvSpPr txBox="1"/>
          <p:nvPr/>
        </p:nvSpPr>
        <p:spPr>
          <a:xfrm>
            <a:off x="4678054" y="6356349"/>
            <a:ext cx="2784480"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Vincent Nacor</a:t>
            </a:r>
          </a:p>
        </p:txBody>
      </p:sp>
      <p:pic>
        <p:nvPicPr>
          <p:cNvPr id="7" name="Picture 6" descr="A logo on a black background&#10;&#10;Description automatically generated with low confidence">
            <a:extLst>
              <a:ext uri="{FF2B5EF4-FFF2-40B4-BE49-F238E27FC236}">
                <a16:creationId xmlns:a16="http://schemas.microsoft.com/office/drawing/2014/main" id="{17089967-10E7-0C31-2C17-01A0C21F1E2B}"/>
              </a:ext>
            </a:extLst>
          </p:cNvPr>
          <p:cNvPicPr>
            <a:picLocks noChangeAspect="1"/>
          </p:cNvPicPr>
          <p:nvPr/>
        </p:nvPicPr>
        <p:blipFill rotWithShape="1">
          <a:blip r:embed="rId2">
            <a:alphaModFix amt="70000"/>
          </a:blip>
          <a:srcRect l="38803" t="23859" r="34290" b="22709"/>
          <a:stretch/>
        </p:blipFill>
        <p:spPr>
          <a:xfrm>
            <a:off x="9099344" y="3374501"/>
            <a:ext cx="3280476" cy="3664310"/>
          </a:xfrm>
          <a:prstGeom prst="rect">
            <a:avLst/>
          </a:prstGeom>
        </p:spPr>
      </p:pic>
      <p:sp>
        <p:nvSpPr>
          <p:cNvPr id="10" name="Text Placeholder 6">
            <a:extLst>
              <a:ext uri="{FF2B5EF4-FFF2-40B4-BE49-F238E27FC236}">
                <a16:creationId xmlns:a16="http://schemas.microsoft.com/office/drawing/2014/main" id="{F24498DE-1ACF-3C7F-DD96-C6031C0CCD0F}"/>
              </a:ext>
            </a:extLst>
          </p:cNvPr>
          <p:cNvSpPr>
            <a:spLocks noGrp="1"/>
          </p:cNvSpPr>
          <p:nvPr>
            <p:ph type="body" sz="quarter" idx="14"/>
          </p:nvPr>
        </p:nvSpPr>
        <p:spPr>
          <a:xfrm>
            <a:off x="1688640" y="1835163"/>
            <a:ext cx="9370461" cy="3862531"/>
          </a:xfrm>
        </p:spPr>
        <p:txBody>
          <a:bodyPr>
            <a:noAutofit/>
          </a:bodyPr>
          <a:lstStyle/>
          <a:p>
            <a:pPr marL="571500" indent="-571500" fontAlgn="base">
              <a:lnSpc>
                <a:spcPct val="150000"/>
              </a:lnSpc>
              <a:spcBef>
                <a:spcPts val="0"/>
              </a:spcBef>
              <a:buFont typeface="Arial" panose="020B0604020202020204" pitchFamily="34" charset="0"/>
              <a:buChar char="•"/>
            </a:pPr>
            <a:r>
              <a:rPr lang="en-US" sz="3600" dirty="0">
                <a:latin typeface="Calibri" panose="020F0502020204030204" pitchFamily="34" charset="0"/>
                <a:ea typeface="Times New Roman" panose="02020603050405020304" pitchFamily="18" charset="0"/>
              </a:rPr>
              <a:t>Communication Plan</a:t>
            </a:r>
            <a:endParaRPr lang="en-PH" sz="3600" dirty="0">
              <a:effectLst/>
              <a:latin typeface="Calibri" panose="020F0502020204030204" pitchFamily="34" charset="0"/>
              <a:ea typeface="Times New Roman" panose="02020603050405020304" pitchFamily="18" charset="0"/>
            </a:endParaRPr>
          </a:p>
          <a:p>
            <a:pPr marL="571500" marR="0" lvl="0" indent="-571500" fontAlgn="base">
              <a:lnSpc>
                <a:spcPct val="150000"/>
              </a:lnSpc>
              <a:spcBef>
                <a:spcPts val="0"/>
              </a:spcBef>
              <a:spcAft>
                <a:spcPts val="0"/>
              </a:spcAft>
              <a:buFont typeface="Arial" panose="020B0604020202020204" pitchFamily="34" charset="0"/>
              <a:buChar char="•"/>
            </a:pPr>
            <a:r>
              <a:rPr lang="en-US" sz="3600" dirty="0">
                <a:effectLst/>
                <a:latin typeface="Calibri" panose="020F0502020204030204" pitchFamily="34" charset="0"/>
                <a:ea typeface="Times New Roman" panose="02020603050405020304" pitchFamily="18" charset="0"/>
              </a:rPr>
              <a:t>Transition Planning</a:t>
            </a:r>
          </a:p>
          <a:p>
            <a:pPr marL="571500" marR="0" lvl="0" indent="-571500" fontAlgn="base">
              <a:lnSpc>
                <a:spcPct val="150000"/>
              </a:lnSpc>
              <a:spcBef>
                <a:spcPts val="0"/>
              </a:spcBef>
              <a:spcAft>
                <a:spcPts val="0"/>
              </a:spcAft>
              <a:buFont typeface="Arial" panose="020B0604020202020204" pitchFamily="34" charset="0"/>
              <a:buChar char="•"/>
            </a:pPr>
            <a:r>
              <a:rPr lang="en-US" sz="3600" dirty="0">
                <a:effectLst/>
                <a:latin typeface="+mn-lt"/>
                <a:ea typeface="Times New Roman" panose="02020603050405020304" pitchFamily="18" charset="0"/>
              </a:rPr>
              <a:t>Knowledge Transfer</a:t>
            </a:r>
          </a:p>
          <a:p>
            <a:pPr marL="571500" marR="0" lvl="0" indent="-571500" fontAlgn="base">
              <a:lnSpc>
                <a:spcPct val="150000"/>
              </a:lnSpc>
              <a:spcBef>
                <a:spcPts val="0"/>
              </a:spcBef>
              <a:spcAft>
                <a:spcPts val="0"/>
              </a:spcAft>
              <a:buFont typeface="Arial" panose="020B0604020202020204" pitchFamily="34" charset="0"/>
              <a:buChar char="•"/>
            </a:pPr>
            <a:r>
              <a:rPr lang="en-US" sz="3600" dirty="0">
                <a:effectLst/>
                <a:latin typeface="+mn-lt"/>
                <a:ea typeface="Times New Roman" panose="02020603050405020304" pitchFamily="18" charset="0"/>
              </a:rPr>
              <a:t>System Deployment</a:t>
            </a:r>
          </a:p>
        </p:txBody>
      </p:sp>
    </p:spTree>
    <p:extLst>
      <p:ext uri="{BB962C8B-B14F-4D97-AF65-F5344CB8AC3E}">
        <p14:creationId xmlns:p14="http://schemas.microsoft.com/office/powerpoint/2010/main" val="976829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EDE1525C-CF07-0C57-C295-1CF4F1DDE533}"/>
              </a:ext>
            </a:extLst>
          </p:cNvPr>
          <p:cNvSpPr/>
          <p:nvPr/>
        </p:nvSpPr>
        <p:spPr>
          <a:xfrm>
            <a:off x="3784590" y="1621045"/>
            <a:ext cx="1888473" cy="1888473"/>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Introduction</a:t>
            </a:r>
            <a:endParaRPr lang="en-US"/>
          </a:p>
        </p:txBody>
      </p:sp>
      <p:sp>
        <p:nvSpPr>
          <p:cNvPr id="2" name="TextBox 1">
            <a:extLst>
              <a:ext uri="{FF2B5EF4-FFF2-40B4-BE49-F238E27FC236}">
                <a16:creationId xmlns:a16="http://schemas.microsoft.com/office/drawing/2014/main" id="{91F4876E-4F25-8AFB-CF5B-03371CEE4D6C}"/>
              </a:ext>
            </a:extLst>
          </p:cNvPr>
          <p:cNvSpPr txBox="1"/>
          <p:nvPr/>
        </p:nvSpPr>
        <p:spPr>
          <a:xfrm>
            <a:off x="4678054" y="6356349"/>
            <a:ext cx="2762038" cy="369332"/>
          </a:xfrm>
          <a:prstGeom prst="rect">
            <a:avLst/>
          </a:prstGeom>
          <a:noFill/>
        </p:spPr>
        <p:txBody>
          <a:bodyPr wrap="none" lIns="91440" tIns="45720" rIns="91440" bIns="45720" rtlCol="0" anchor="t">
            <a:spAutoFit/>
          </a:bodyPr>
          <a:lstStyle/>
          <a:p>
            <a:r>
              <a:rPr lang="en-US">
                <a:solidFill>
                  <a:schemeClr val="tx2">
                    <a:lumMod val="60000"/>
                    <a:lumOff val="40000"/>
                  </a:schemeClr>
                </a:solidFill>
                <a:latin typeface="Avenir Book" panose="02000503020000020003"/>
              </a:rPr>
              <a:t>Presented by: Allan Nefalar</a:t>
            </a:r>
          </a:p>
        </p:txBody>
      </p:sp>
      <p:pic>
        <p:nvPicPr>
          <p:cNvPr id="5" name="Picture 4" descr="A person wearing glasses and a suit&#10;&#10;Description automatically generated with medium confidence">
            <a:extLst>
              <a:ext uri="{FF2B5EF4-FFF2-40B4-BE49-F238E27FC236}">
                <a16:creationId xmlns:a16="http://schemas.microsoft.com/office/drawing/2014/main" id="{7F8CBE46-C0B7-D188-DE2B-3D86430C2355}"/>
              </a:ext>
            </a:extLst>
          </p:cNvPr>
          <p:cNvPicPr>
            <a:picLocks noChangeAspect="1"/>
          </p:cNvPicPr>
          <p:nvPr/>
        </p:nvPicPr>
        <p:blipFill rotWithShape="1">
          <a:blip r:embed="rId2"/>
          <a:srcRect l="8473" t="9099" r="8799" b="2887"/>
          <a:stretch/>
        </p:blipFill>
        <p:spPr>
          <a:xfrm>
            <a:off x="1971788" y="2476500"/>
            <a:ext cx="2706266" cy="2727205"/>
          </a:xfrm>
          <a:prstGeom prst="flowChartConnector">
            <a:avLst/>
          </a:prstGeom>
        </p:spPr>
      </p:pic>
      <p:pic>
        <p:nvPicPr>
          <p:cNvPr id="6" name="Picture 5" descr="Logo&#10;&#10;Description automatically generated">
            <a:extLst>
              <a:ext uri="{FF2B5EF4-FFF2-40B4-BE49-F238E27FC236}">
                <a16:creationId xmlns:a16="http://schemas.microsoft.com/office/drawing/2014/main" id="{DF989966-0D43-E5CB-05B8-8CCB613C4561}"/>
              </a:ext>
            </a:extLst>
          </p:cNvPr>
          <p:cNvPicPr>
            <a:picLocks noChangeAspect="1"/>
          </p:cNvPicPr>
          <p:nvPr/>
        </p:nvPicPr>
        <p:blipFill>
          <a:blip r:embed="rId3"/>
          <a:stretch>
            <a:fillRect/>
          </a:stretch>
        </p:blipFill>
        <p:spPr>
          <a:xfrm>
            <a:off x="1611489" y="3954058"/>
            <a:ext cx="1506353" cy="1506353"/>
          </a:xfrm>
          <a:prstGeom prst="rect">
            <a:avLst/>
          </a:prstGeom>
        </p:spPr>
      </p:pic>
      <p:pic>
        <p:nvPicPr>
          <p:cNvPr id="8" name="Picture 7" descr="A picture containing text, font, logo, symbol&#10;&#10;Description automatically generated">
            <a:extLst>
              <a:ext uri="{FF2B5EF4-FFF2-40B4-BE49-F238E27FC236}">
                <a16:creationId xmlns:a16="http://schemas.microsoft.com/office/drawing/2014/main" id="{C0F83661-D98E-9C50-33C1-0E1BF35AFDB5}"/>
              </a:ext>
            </a:extLst>
          </p:cNvPr>
          <p:cNvPicPr>
            <a:picLocks noChangeAspect="1"/>
          </p:cNvPicPr>
          <p:nvPr/>
        </p:nvPicPr>
        <p:blipFill rotWithShape="1">
          <a:blip r:embed="rId4"/>
          <a:srcRect l="31302" t="23182" r="28690" b="16970"/>
          <a:stretch/>
        </p:blipFill>
        <p:spPr>
          <a:xfrm>
            <a:off x="3945139" y="1792775"/>
            <a:ext cx="1633028" cy="1367449"/>
          </a:xfrm>
          <a:prstGeom prst="rect">
            <a:avLst/>
          </a:prstGeom>
        </p:spPr>
      </p:pic>
      <p:graphicFrame>
        <p:nvGraphicFramePr>
          <p:cNvPr id="12" name="Table 11">
            <a:extLst>
              <a:ext uri="{FF2B5EF4-FFF2-40B4-BE49-F238E27FC236}">
                <a16:creationId xmlns:a16="http://schemas.microsoft.com/office/drawing/2014/main" id="{CF28BE29-889B-AB2F-B820-124EF9A8B846}"/>
              </a:ext>
            </a:extLst>
          </p:cNvPr>
          <p:cNvGraphicFramePr>
            <a:graphicFrameLocks noGrp="1"/>
          </p:cNvGraphicFramePr>
          <p:nvPr>
            <p:extLst>
              <p:ext uri="{D42A27DB-BD31-4B8C-83A1-F6EECF244321}">
                <p14:modId xmlns:p14="http://schemas.microsoft.com/office/powerpoint/2010/main" val="3213758267"/>
              </p:ext>
            </p:extLst>
          </p:nvPr>
        </p:nvGraphicFramePr>
        <p:xfrm>
          <a:off x="6005945" y="1257300"/>
          <a:ext cx="5435111" cy="4190981"/>
        </p:xfrm>
        <a:graphic>
          <a:graphicData uri="http://schemas.openxmlformats.org/drawingml/2006/table">
            <a:tbl>
              <a:tblPr firstRow="1" firstCol="1" bandRow="1">
                <a:tableStyleId>{5C22544A-7EE6-4342-B048-85BDC9FD1C3A}</a:tableStyleId>
              </a:tblPr>
              <a:tblGrid>
                <a:gridCol w="1462044">
                  <a:extLst>
                    <a:ext uri="{9D8B030D-6E8A-4147-A177-3AD203B41FA5}">
                      <a16:colId xmlns:a16="http://schemas.microsoft.com/office/drawing/2014/main" val="3159891002"/>
                    </a:ext>
                  </a:extLst>
                </a:gridCol>
                <a:gridCol w="3973067">
                  <a:extLst>
                    <a:ext uri="{9D8B030D-6E8A-4147-A177-3AD203B41FA5}">
                      <a16:colId xmlns:a16="http://schemas.microsoft.com/office/drawing/2014/main" val="2992892153"/>
                    </a:ext>
                  </a:extLst>
                </a:gridCol>
              </a:tblGrid>
              <a:tr h="464146">
                <a:tc>
                  <a:txBody>
                    <a:bodyPr/>
                    <a:lstStyle/>
                    <a:p>
                      <a:pPr marL="0" marR="0" algn="ctr">
                        <a:lnSpc>
                          <a:spcPct val="107000"/>
                        </a:lnSpc>
                        <a:spcBef>
                          <a:spcPts val="0"/>
                        </a:spcBef>
                        <a:spcAft>
                          <a:spcPts val="0"/>
                        </a:spcAft>
                      </a:pPr>
                      <a:r>
                        <a:rPr lang="en-US" sz="1400" kern="100">
                          <a:effectLst/>
                        </a:rPr>
                        <a:t>Registered Name</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B99546"/>
                    </a:solidFill>
                  </a:tcPr>
                </a:tc>
                <a:tc>
                  <a:txBody>
                    <a:bodyPr/>
                    <a:lstStyle/>
                    <a:p>
                      <a:pPr marL="0" marR="0" algn="ctr">
                        <a:lnSpc>
                          <a:spcPct val="107000"/>
                        </a:lnSpc>
                        <a:spcBef>
                          <a:spcPts val="0"/>
                        </a:spcBef>
                        <a:spcAft>
                          <a:spcPts val="0"/>
                        </a:spcAft>
                      </a:pPr>
                      <a:r>
                        <a:rPr lang="en-US" sz="1400" kern="100">
                          <a:effectLst/>
                        </a:rPr>
                        <a:t>Asia Pacific College – Information Technology and Resource Office</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B99546"/>
                    </a:solidFill>
                  </a:tcPr>
                </a:tc>
                <a:extLst>
                  <a:ext uri="{0D108BD9-81ED-4DB2-BD59-A6C34878D82A}">
                    <a16:rowId xmlns:a16="http://schemas.microsoft.com/office/drawing/2014/main" val="1849419658"/>
                  </a:ext>
                </a:extLst>
              </a:tr>
              <a:tr h="1180025">
                <a:tc>
                  <a:txBody>
                    <a:bodyPr/>
                    <a:lstStyle/>
                    <a:p>
                      <a:pPr marL="0" marR="0" algn="ctr">
                        <a:lnSpc>
                          <a:spcPct val="107000"/>
                        </a:lnSpc>
                        <a:spcBef>
                          <a:spcPts val="0"/>
                        </a:spcBef>
                        <a:spcAft>
                          <a:spcPts val="0"/>
                        </a:spcAft>
                      </a:pPr>
                      <a:endParaRPr lang="en-US" sz="1400" kern="100">
                        <a:effectLst/>
                      </a:endParaRPr>
                    </a:p>
                    <a:p>
                      <a:pPr marL="0" marR="0" algn="ctr">
                        <a:lnSpc>
                          <a:spcPct val="107000"/>
                        </a:lnSpc>
                        <a:spcBef>
                          <a:spcPts val="0"/>
                        </a:spcBef>
                        <a:spcAft>
                          <a:spcPts val="0"/>
                        </a:spcAft>
                      </a:pPr>
                      <a:endParaRPr lang="en-US" sz="1400" kern="100">
                        <a:effectLst/>
                      </a:endParaRPr>
                    </a:p>
                    <a:p>
                      <a:pPr marL="0" marR="0" algn="ctr">
                        <a:lnSpc>
                          <a:spcPct val="107000"/>
                        </a:lnSpc>
                        <a:spcBef>
                          <a:spcPts val="0"/>
                        </a:spcBef>
                        <a:spcAft>
                          <a:spcPts val="0"/>
                        </a:spcAft>
                      </a:pPr>
                      <a:r>
                        <a:rPr lang="en-US" sz="1400" kern="100">
                          <a:effectLst/>
                        </a:rPr>
                        <a:t>Company Logo</a:t>
                      </a:r>
                    </a:p>
                    <a:p>
                      <a:pPr marL="0" marR="0" algn="ctr">
                        <a:lnSpc>
                          <a:spcPct val="107000"/>
                        </a:lnSpc>
                        <a:spcBef>
                          <a:spcPts val="0"/>
                        </a:spcBef>
                        <a:spcAft>
                          <a:spcPts val="0"/>
                        </a:spcAft>
                      </a:pPr>
                      <a:r>
                        <a:rPr lang="en-US" sz="1400" kern="100">
                          <a:effectLst/>
                          <a:latin typeface="Cambria" panose="02040503050406030204" pitchFamily="18" charset="0"/>
                          <a:ea typeface="Calibri" panose="020F0502020204030204" pitchFamily="34" charset="0"/>
                          <a:cs typeface="Times New Roman" panose="02020603050405020304" pitchFamily="18" charset="0"/>
                        </a:rPr>
                        <a:t>(</a:t>
                      </a:r>
                      <a:r>
                        <a:rPr lang="en-US" sz="1400" kern="100">
                          <a:effectLst/>
                          <a:latin typeface="+mn-lt"/>
                          <a:ea typeface="Calibri" panose="020F0502020204030204" pitchFamily="34" charset="0"/>
                          <a:cs typeface="Times New Roman" panose="02020603050405020304" pitchFamily="18" charset="0"/>
                        </a:rPr>
                        <a:t>Tentative</a:t>
                      </a:r>
                      <a:r>
                        <a:rPr lang="en-US" sz="1400" kern="100">
                          <a:effectLst/>
                          <a:latin typeface="Cambria" panose="02040503050406030204" pitchFamily="18" charset="0"/>
                          <a:ea typeface="Calibri" panose="020F0502020204030204" pitchFamily="34" charset="0"/>
                          <a:cs typeface="Times New Roman" panose="02020603050405020304" pitchFamily="18" charset="0"/>
                        </a:rPr>
                        <a:t>)</a:t>
                      </a:r>
                    </a:p>
                  </a:txBody>
                  <a:tcPr marL="68580" marR="68580" marT="0" marB="0">
                    <a:solidFill>
                      <a:srgbClr val="B99546"/>
                    </a:solidFill>
                  </a:tcPr>
                </a:tc>
                <a:tc>
                  <a:txBody>
                    <a:bodyPr/>
                    <a:lstStyle/>
                    <a:p>
                      <a:pPr marL="0" marR="0" algn="ctr">
                        <a:lnSpc>
                          <a:spcPct val="107000"/>
                        </a:lnSpc>
                        <a:spcBef>
                          <a:spcPts val="0"/>
                        </a:spcBef>
                        <a:spcAft>
                          <a:spcPts val="0"/>
                        </a:spcAft>
                      </a:pP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02871175"/>
                  </a:ext>
                </a:extLst>
              </a:tr>
              <a:tr h="702212">
                <a:tc>
                  <a:txBody>
                    <a:bodyPr/>
                    <a:lstStyle/>
                    <a:p>
                      <a:pPr marL="0" marR="0" algn="ctr">
                        <a:lnSpc>
                          <a:spcPct val="107000"/>
                        </a:lnSpc>
                        <a:spcBef>
                          <a:spcPts val="0"/>
                        </a:spcBef>
                        <a:spcAft>
                          <a:spcPts val="0"/>
                        </a:spcAft>
                      </a:pPr>
                      <a:r>
                        <a:rPr lang="en-US" sz="1400" kern="100">
                          <a:effectLst/>
                        </a:rPr>
                        <a:t>Address</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B99546"/>
                    </a:solidFill>
                  </a:tcPr>
                </a:tc>
                <a:tc>
                  <a:txBody>
                    <a:bodyPr/>
                    <a:lstStyle/>
                    <a:p>
                      <a:pPr marL="0" marR="0" algn="ctr">
                        <a:lnSpc>
                          <a:spcPct val="107000"/>
                        </a:lnSpc>
                        <a:spcBef>
                          <a:spcPts val="0"/>
                        </a:spcBef>
                        <a:spcAft>
                          <a:spcPts val="0"/>
                        </a:spcAft>
                      </a:pPr>
                      <a:r>
                        <a:rPr lang="en-US" sz="1400" kern="100">
                          <a:effectLst/>
                        </a:rPr>
                        <a:t>5</a:t>
                      </a:r>
                      <a:r>
                        <a:rPr lang="en-US" sz="1400" kern="100" baseline="30000">
                          <a:effectLst/>
                        </a:rPr>
                        <a:t>th</a:t>
                      </a:r>
                      <a:r>
                        <a:rPr lang="en-US" sz="1400" kern="100">
                          <a:effectLst/>
                        </a:rPr>
                        <a:t> Floor, Asia Pacific College, 3 </a:t>
                      </a:r>
                      <a:r>
                        <a:rPr lang="en-US" sz="1400" kern="100" err="1">
                          <a:effectLst/>
                        </a:rPr>
                        <a:t>Humabon</a:t>
                      </a:r>
                      <a:r>
                        <a:rPr lang="en-US" sz="1400" kern="100">
                          <a:effectLst/>
                        </a:rPr>
                        <a:t> Place, Barangay Magallanes, Makati City, Metro Manila 1232</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16494046"/>
                  </a:ext>
                </a:extLst>
              </a:tr>
              <a:tr h="226080">
                <a:tc>
                  <a:txBody>
                    <a:bodyPr/>
                    <a:lstStyle/>
                    <a:p>
                      <a:pPr marL="0" marR="0" algn="ctr">
                        <a:lnSpc>
                          <a:spcPct val="107000"/>
                        </a:lnSpc>
                        <a:spcBef>
                          <a:spcPts val="0"/>
                        </a:spcBef>
                        <a:spcAft>
                          <a:spcPts val="0"/>
                        </a:spcAft>
                      </a:pPr>
                      <a:r>
                        <a:rPr lang="en-US" sz="1400" kern="100">
                          <a:effectLst/>
                        </a:rPr>
                        <a:t>Line of Business</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B99546"/>
                    </a:solidFill>
                  </a:tcPr>
                </a:tc>
                <a:tc>
                  <a:txBody>
                    <a:bodyPr/>
                    <a:lstStyle/>
                    <a:p>
                      <a:pPr marL="0" marR="0" algn="ctr">
                        <a:lnSpc>
                          <a:spcPct val="107000"/>
                        </a:lnSpc>
                        <a:spcBef>
                          <a:spcPts val="0"/>
                        </a:spcBef>
                        <a:spcAft>
                          <a:spcPts val="0"/>
                        </a:spcAft>
                      </a:pPr>
                      <a:r>
                        <a:rPr lang="en-US" sz="1400" kern="100">
                          <a:effectLst/>
                        </a:rPr>
                        <a:t>Information Technology Assistance</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46077737"/>
                  </a:ext>
                </a:extLst>
              </a:tr>
              <a:tr h="464146">
                <a:tc>
                  <a:txBody>
                    <a:bodyPr/>
                    <a:lstStyle/>
                    <a:p>
                      <a:pPr marL="0" marR="0" algn="ctr">
                        <a:lnSpc>
                          <a:spcPct val="107000"/>
                        </a:lnSpc>
                        <a:spcBef>
                          <a:spcPts val="0"/>
                        </a:spcBef>
                        <a:spcAft>
                          <a:spcPts val="0"/>
                        </a:spcAft>
                      </a:pPr>
                      <a:r>
                        <a:rPr lang="en-US" sz="1400" kern="100">
                          <a:effectLst/>
                        </a:rPr>
                        <a:t>Type of Customers</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B99546"/>
                    </a:solidFill>
                  </a:tcPr>
                </a:tc>
                <a:tc>
                  <a:txBody>
                    <a:bodyPr/>
                    <a:lstStyle/>
                    <a:p>
                      <a:pPr marL="0" marR="0" algn="ctr">
                        <a:lnSpc>
                          <a:spcPct val="107000"/>
                        </a:lnSpc>
                        <a:spcBef>
                          <a:spcPts val="0"/>
                        </a:spcBef>
                        <a:spcAft>
                          <a:spcPts val="0"/>
                        </a:spcAft>
                        <a:tabLst>
                          <a:tab pos="876300" algn="l"/>
                        </a:tabLst>
                      </a:pPr>
                      <a:r>
                        <a:rPr lang="en-US" sz="1400" kern="100">
                          <a:effectLst/>
                        </a:rPr>
                        <a:t>School Faculty and Students</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41082315"/>
                  </a:ext>
                </a:extLst>
              </a:tr>
              <a:tr h="464146">
                <a:tc>
                  <a:txBody>
                    <a:bodyPr/>
                    <a:lstStyle/>
                    <a:p>
                      <a:pPr marL="0" marR="0" algn="ctr">
                        <a:lnSpc>
                          <a:spcPct val="107000"/>
                        </a:lnSpc>
                        <a:spcBef>
                          <a:spcPts val="0"/>
                        </a:spcBef>
                        <a:spcAft>
                          <a:spcPts val="0"/>
                        </a:spcAft>
                      </a:pPr>
                      <a:r>
                        <a:rPr lang="en-US" sz="1400" kern="100">
                          <a:effectLst/>
                        </a:rPr>
                        <a:t>Date of Registration</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B99546"/>
                    </a:solidFill>
                  </a:tcPr>
                </a:tc>
                <a:tc>
                  <a:txBody>
                    <a:bodyPr/>
                    <a:lstStyle/>
                    <a:p>
                      <a:pPr marL="0" marR="0" algn="ctr">
                        <a:lnSpc>
                          <a:spcPct val="107000"/>
                        </a:lnSpc>
                        <a:spcBef>
                          <a:spcPts val="0"/>
                        </a:spcBef>
                        <a:spcAft>
                          <a:spcPts val="0"/>
                        </a:spcAft>
                      </a:pPr>
                      <a:r>
                        <a:rPr lang="en-US" sz="1400" kern="100">
                          <a:effectLst/>
                        </a:rPr>
                        <a:t> 1994</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46329516"/>
                  </a:ext>
                </a:extLst>
              </a:tr>
              <a:tr h="226080">
                <a:tc>
                  <a:txBody>
                    <a:bodyPr/>
                    <a:lstStyle/>
                    <a:p>
                      <a:pPr marL="0" marR="0" algn="ctr">
                        <a:lnSpc>
                          <a:spcPct val="107000"/>
                        </a:lnSpc>
                        <a:spcBef>
                          <a:spcPts val="0"/>
                        </a:spcBef>
                        <a:spcAft>
                          <a:spcPts val="0"/>
                        </a:spcAft>
                      </a:pPr>
                      <a:r>
                        <a:rPr lang="en-US" sz="1400" kern="100">
                          <a:effectLst/>
                        </a:rPr>
                        <a:t>President</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B99546"/>
                    </a:solidFill>
                  </a:tcPr>
                </a:tc>
                <a:tc>
                  <a:txBody>
                    <a:bodyPr/>
                    <a:lstStyle/>
                    <a:p>
                      <a:pPr marL="0" marR="0" algn="ctr">
                        <a:lnSpc>
                          <a:spcPct val="107000"/>
                        </a:lnSpc>
                        <a:spcBef>
                          <a:spcPts val="0"/>
                        </a:spcBef>
                        <a:spcAft>
                          <a:spcPts val="0"/>
                        </a:spcAft>
                      </a:pPr>
                      <a:r>
                        <a:rPr lang="en-US" sz="1400" b="1" kern="100">
                          <a:effectLst/>
                        </a:rPr>
                        <a:t>Jose F. Castillo</a:t>
                      </a:r>
                      <a:endParaRPr lang="en-US" sz="1400" b="1"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62626086"/>
                  </a:ext>
                </a:extLst>
              </a:tr>
              <a:tr h="464146">
                <a:tc>
                  <a:txBody>
                    <a:bodyPr/>
                    <a:lstStyle/>
                    <a:p>
                      <a:pPr marL="0" marR="0" algn="ctr">
                        <a:lnSpc>
                          <a:spcPct val="107000"/>
                        </a:lnSpc>
                        <a:spcBef>
                          <a:spcPts val="0"/>
                        </a:spcBef>
                        <a:spcAft>
                          <a:spcPts val="0"/>
                        </a:spcAft>
                      </a:pPr>
                      <a:r>
                        <a:rPr lang="en-US" sz="1400" kern="100">
                          <a:effectLst/>
                        </a:rPr>
                        <a:t>Number of Employees</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B99546"/>
                    </a:solidFill>
                  </a:tcPr>
                </a:tc>
                <a:tc>
                  <a:txBody>
                    <a:bodyPr/>
                    <a:lstStyle/>
                    <a:p>
                      <a:pPr marL="0" marR="0" algn="ctr">
                        <a:lnSpc>
                          <a:spcPct val="107000"/>
                        </a:lnSpc>
                        <a:spcBef>
                          <a:spcPts val="0"/>
                        </a:spcBef>
                        <a:spcAft>
                          <a:spcPts val="0"/>
                        </a:spcAft>
                      </a:pPr>
                      <a:r>
                        <a:rPr lang="en-US" sz="1400" kern="100">
                          <a:effectLst/>
                        </a:rPr>
                        <a:t>10</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92105055"/>
                  </a:ext>
                </a:extLst>
              </a:tr>
            </a:tbl>
          </a:graphicData>
        </a:graphic>
      </p:graphicFrame>
      <p:pic>
        <p:nvPicPr>
          <p:cNvPr id="16" name="Picture 15" descr="A logo on a black background&#10;&#10;Description automatically generated with low confidence">
            <a:extLst>
              <a:ext uri="{FF2B5EF4-FFF2-40B4-BE49-F238E27FC236}">
                <a16:creationId xmlns:a16="http://schemas.microsoft.com/office/drawing/2014/main" id="{FF30C09F-D60A-7647-A595-B6D97D5E367B}"/>
              </a:ext>
            </a:extLst>
          </p:cNvPr>
          <p:cNvPicPr>
            <a:picLocks noChangeAspect="1"/>
          </p:cNvPicPr>
          <p:nvPr/>
        </p:nvPicPr>
        <p:blipFill rotWithShape="1">
          <a:blip r:embed="rId5"/>
          <a:srcRect l="38803" t="23859" r="34290" b="22709"/>
          <a:stretch/>
        </p:blipFill>
        <p:spPr>
          <a:xfrm>
            <a:off x="9088953" y="3429000"/>
            <a:ext cx="3280476" cy="3664310"/>
          </a:xfrm>
          <a:prstGeom prst="rect">
            <a:avLst/>
          </a:prstGeom>
        </p:spPr>
      </p:pic>
      <p:pic>
        <p:nvPicPr>
          <p:cNvPr id="13" name="Picture 12" descr="A picture containing text, font, logo, symbol&#10;&#10;Description automatically generated">
            <a:extLst>
              <a:ext uri="{FF2B5EF4-FFF2-40B4-BE49-F238E27FC236}">
                <a16:creationId xmlns:a16="http://schemas.microsoft.com/office/drawing/2014/main" id="{8C756A13-9BA3-D3A0-6E95-AF6709DAD7A5}"/>
              </a:ext>
            </a:extLst>
          </p:cNvPr>
          <p:cNvPicPr>
            <a:picLocks noChangeAspect="1"/>
          </p:cNvPicPr>
          <p:nvPr/>
        </p:nvPicPr>
        <p:blipFill rotWithShape="1">
          <a:blip r:embed="rId4"/>
          <a:srcRect l="31302" t="48565" r="28690" b="16970"/>
          <a:stretch/>
        </p:blipFill>
        <p:spPr>
          <a:xfrm>
            <a:off x="8539441" y="1882163"/>
            <a:ext cx="1798909" cy="867475"/>
          </a:xfrm>
          <a:prstGeom prst="rect">
            <a:avLst/>
          </a:prstGeom>
        </p:spPr>
      </p:pic>
    </p:spTree>
    <p:extLst>
      <p:ext uri="{BB962C8B-B14F-4D97-AF65-F5344CB8AC3E}">
        <p14:creationId xmlns:p14="http://schemas.microsoft.com/office/powerpoint/2010/main" val="2625297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a:alphaModFix amt="20000"/>
            <a:duotone>
              <a:prstClr val="black"/>
              <a:schemeClr val="accent3">
                <a:tint val="45000"/>
                <a:satMod val="400000"/>
              </a:schemeClr>
            </a:duotone>
          </a:blip>
          <a:srcRect l="-50" t="6955" r="1"/>
          <a:stretch/>
        </p:blipFill>
        <p:spPr>
          <a:xfrm>
            <a:off x="1136073" y="1"/>
            <a:ext cx="11055927"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pic>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3999" y="1104405"/>
            <a:ext cx="10042567" cy="3998985"/>
          </a:xfrm>
        </p:spPr>
        <p:txBody>
          <a:bodyPr>
            <a:normAutofit/>
          </a:bodyPr>
          <a:lstStyle/>
          <a:p>
            <a:r>
              <a:rPr lang="en-US" sz="6000" b="1" dirty="0">
                <a:cs typeface="Calibri Light"/>
              </a:rPr>
              <a:t>PROTOTYPE </a:t>
            </a:r>
            <a:endParaRPr lang="en-US" sz="6000" b="1" dirty="0">
              <a:latin typeface="+mj-lt"/>
              <a:cs typeface="Calibri Light"/>
            </a:endParaRPr>
          </a:p>
        </p:txBody>
      </p:sp>
    </p:spTree>
    <p:extLst>
      <p:ext uri="{BB962C8B-B14F-4D97-AF65-F5344CB8AC3E}">
        <p14:creationId xmlns:p14="http://schemas.microsoft.com/office/powerpoint/2010/main" val="1170242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a:alphaModFix amt="20000"/>
            <a:duotone>
              <a:prstClr val="black"/>
              <a:schemeClr val="accent3">
                <a:tint val="45000"/>
                <a:satMod val="400000"/>
              </a:schemeClr>
            </a:duotone>
          </a:blip>
          <a:srcRect l="-50" t="6955" r="1"/>
          <a:stretch/>
        </p:blipFill>
        <p:spPr>
          <a:xfrm>
            <a:off x="1136073" y="1"/>
            <a:ext cx="11055927"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pic>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3999" y="1104405"/>
            <a:ext cx="10042567" cy="3998985"/>
          </a:xfrm>
        </p:spPr>
        <p:txBody>
          <a:bodyPr>
            <a:normAutofit/>
          </a:bodyPr>
          <a:lstStyle/>
          <a:p>
            <a:r>
              <a:rPr lang="en-US" sz="6000" b="1">
                <a:cs typeface="Calibri Light"/>
              </a:rPr>
              <a:t>Questions?</a:t>
            </a:r>
            <a:endParaRPr lang="en-US" sz="6000" b="1">
              <a:latin typeface="+mj-lt"/>
              <a:cs typeface="Calibri Light"/>
            </a:endParaRPr>
          </a:p>
        </p:txBody>
      </p:sp>
    </p:spTree>
    <p:extLst>
      <p:ext uri="{BB962C8B-B14F-4D97-AF65-F5344CB8AC3E}">
        <p14:creationId xmlns:p14="http://schemas.microsoft.com/office/powerpoint/2010/main" val="16052545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228DC1-4D17-1E8D-3FAD-4D1A1B4597EA}"/>
              </a:ext>
            </a:extLst>
          </p:cNvPr>
          <p:cNvSpPr>
            <a:spLocks noGrp="1"/>
          </p:cNvSpPr>
          <p:nvPr>
            <p:ph type="ctrTitle"/>
          </p:nvPr>
        </p:nvSpPr>
        <p:spPr>
          <a:xfrm>
            <a:off x="1306687" y="391886"/>
            <a:ext cx="10134369" cy="784622"/>
          </a:xfrm>
        </p:spPr>
        <p:txBody>
          <a:bodyPr/>
          <a:lstStyle/>
          <a:p>
            <a:r>
              <a:rPr lang="en-US" sz="3600" b="1" dirty="0">
                <a:latin typeface="Avenir Book" panose="02000503020000020003" pitchFamily="2" charset="0"/>
              </a:rPr>
              <a:t>GITHUB COMMITS</a:t>
            </a:r>
            <a:endParaRPr lang="en-US" dirty="0"/>
          </a:p>
        </p:txBody>
      </p:sp>
      <p:pic>
        <p:nvPicPr>
          <p:cNvPr id="8" name="Picture 7">
            <a:extLst>
              <a:ext uri="{FF2B5EF4-FFF2-40B4-BE49-F238E27FC236}">
                <a16:creationId xmlns:a16="http://schemas.microsoft.com/office/drawing/2014/main" id="{4DB53737-6BFB-5625-AFA0-BEBC52E99ADB}"/>
              </a:ext>
            </a:extLst>
          </p:cNvPr>
          <p:cNvPicPr>
            <a:picLocks noChangeAspect="1"/>
          </p:cNvPicPr>
          <p:nvPr/>
        </p:nvPicPr>
        <p:blipFill rotWithShape="1">
          <a:blip r:embed="rId2"/>
          <a:srcRect l="750" t="55961" r="50000"/>
          <a:stretch/>
        </p:blipFill>
        <p:spPr>
          <a:xfrm>
            <a:off x="1409545" y="1468928"/>
            <a:ext cx="3345694" cy="2083664"/>
          </a:xfrm>
          <a:prstGeom prst="rect">
            <a:avLst/>
          </a:prstGeom>
        </p:spPr>
      </p:pic>
      <p:pic>
        <p:nvPicPr>
          <p:cNvPr id="10" name="Picture 9">
            <a:extLst>
              <a:ext uri="{FF2B5EF4-FFF2-40B4-BE49-F238E27FC236}">
                <a16:creationId xmlns:a16="http://schemas.microsoft.com/office/drawing/2014/main" id="{7843A80D-62D2-C83D-7FFD-1C0EC06DA57D}"/>
              </a:ext>
            </a:extLst>
          </p:cNvPr>
          <p:cNvPicPr>
            <a:picLocks noChangeAspect="1"/>
          </p:cNvPicPr>
          <p:nvPr/>
        </p:nvPicPr>
        <p:blipFill>
          <a:blip r:embed="rId3"/>
          <a:stretch>
            <a:fillRect/>
          </a:stretch>
        </p:blipFill>
        <p:spPr>
          <a:xfrm>
            <a:off x="4755239" y="1468928"/>
            <a:ext cx="3345694" cy="2083664"/>
          </a:xfrm>
          <a:prstGeom prst="rect">
            <a:avLst/>
          </a:prstGeom>
        </p:spPr>
      </p:pic>
      <p:pic>
        <p:nvPicPr>
          <p:cNvPr id="12" name="Picture 11">
            <a:extLst>
              <a:ext uri="{FF2B5EF4-FFF2-40B4-BE49-F238E27FC236}">
                <a16:creationId xmlns:a16="http://schemas.microsoft.com/office/drawing/2014/main" id="{9EC089F8-D4B0-A301-E374-A3C4BF336046}"/>
              </a:ext>
            </a:extLst>
          </p:cNvPr>
          <p:cNvPicPr>
            <a:picLocks noChangeAspect="1"/>
          </p:cNvPicPr>
          <p:nvPr/>
        </p:nvPicPr>
        <p:blipFill>
          <a:blip r:embed="rId4"/>
          <a:stretch>
            <a:fillRect/>
          </a:stretch>
        </p:blipFill>
        <p:spPr>
          <a:xfrm>
            <a:off x="8108416" y="1468928"/>
            <a:ext cx="3388451" cy="2083665"/>
          </a:xfrm>
          <a:prstGeom prst="rect">
            <a:avLst/>
          </a:prstGeom>
        </p:spPr>
      </p:pic>
      <p:pic>
        <p:nvPicPr>
          <p:cNvPr id="14" name="Picture 13">
            <a:extLst>
              <a:ext uri="{FF2B5EF4-FFF2-40B4-BE49-F238E27FC236}">
                <a16:creationId xmlns:a16="http://schemas.microsoft.com/office/drawing/2014/main" id="{04B320DE-E002-08AD-5D4E-AC61F9328FA4}"/>
              </a:ext>
            </a:extLst>
          </p:cNvPr>
          <p:cNvPicPr>
            <a:picLocks noChangeAspect="1"/>
          </p:cNvPicPr>
          <p:nvPr/>
        </p:nvPicPr>
        <p:blipFill>
          <a:blip r:embed="rId5"/>
          <a:stretch>
            <a:fillRect/>
          </a:stretch>
        </p:blipFill>
        <p:spPr>
          <a:xfrm>
            <a:off x="4723639" y="3644583"/>
            <a:ext cx="6769553" cy="2104318"/>
          </a:xfrm>
          <a:prstGeom prst="rect">
            <a:avLst/>
          </a:prstGeom>
        </p:spPr>
      </p:pic>
      <p:pic>
        <p:nvPicPr>
          <p:cNvPr id="16" name="Picture 15">
            <a:extLst>
              <a:ext uri="{FF2B5EF4-FFF2-40B4-BE49-F238E27FC236}">
                <a16:creationId xmlns:a16="http://schemas.microsoft.com/office/drawing/2014/main" id="{38E18EA9-0BAD-85B9-F02D-F534B79DE905}"/>
              </a:ext>
            </a:extLst>
          </p:cNvPr>
          <p:cNvPicPr>
            <a:picLocks noChangeAspect="1"/>
          </p:cNvPicPr>
          <p:nvPr/>
        </p:nvPicPr>
        <p:blipFill>
          <a:blip r:embed="rId6"/>
          <a:stretch>
            <a:fillRect/>
          </a:stretch>
        </p:blipFill>
        <p:spPr>
          <a:xfrm>
            <a:off x="1409545" y="3644583"/>
            <a:ext cx="3398773" cy="2104318"/>
          </a:xfrm>
          <a:prstGeom prst="rect">
            <a:avLst/>
          </a:prstGeom>
        </p:spPr>
      </p:pic>
      <p:pic>
        <p:nvPicPr>
          <p:cNvPr id="3" name="Picture 2" descr="A logo on a black background&#10;&#10;Description automatically generated with low confidence">
            <a:extLst>
              <a:ext uri="{FF2B5EF4-FFF2-40B4-BE49-F238E27FC236}">
                <a16:creationId xmlns:a16="http://schemas.microsoft.com/office/drawing/2014/main" id="{F1C86D0A-5B18-4B34-226E-7A8E460AA1BB}"/>
              </a:ext>
            </a:extLst>
          </p:cNvPr>
          <p:cNvPicPr>
            <a:picLocks noChangeAspect="1"/>
          </p:cNvPicPr>
          <p:nvPr/>
        </p:nvPicPr>
        <p:blipFill rotWithShape="1">
          <a:blip r:embed="rId7">
            <a:alphaModFix amt="35000"/>
          </a:blip>
          <a:srcRect l="38803" t="23859" r="34290" b="22709"/>
          <a:stretch/>
        </p:blipFill>
        <p:spPr>
          <a:xfrm>
            <a:off x="9142217" y="3346245"/>
            <a:ext cx="3280476" cy="3664310"/>
          </a:xfrm>
          <a:prstGeom prst="rect">
            <a:avLst/>
          </a:prstGeom>
        </p:spPr>
      </p:pic>
    </p:spTree>
    <p:extLst>
      <p:ext uri="{BB962C8B-B14F-4D97-AF65-F5344CB8AC3E}">
        <p14:creationId xmlns:p14="http://schemas.microsoft.com/office/powerpoint/2010/main" val="1752932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228DC1-4D17-1E8D-3FAD-4D1A1B4597EA}"/>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Contribution/assignment</a:t>
            </a:r>
            <a:endParaRPr lang="en-US"/>
          </a:p>
        </p:txBody>
      </p:sp>
      <p:graphicFrame>
        <p:nvGraphicFramePr>
          <p:cNvPr id="7" name="Table 7">
            <a:extLst>
              <a:ext uri="{FF2B5EF4-FFF2-40B4-BE49-F238E27FC236}">
                <a16:creationId xmlns:a16="http://schemas.microsoft.com/office/drawing/2014/main" id="{1B724C9C-FAD3-87F9-BD8D-D6815CBD6533}"/>
              </a:ext>
            </a:extLst>
          </p:cNvPr>
          <p:cNvGraphicFramePr>
            <a:graphicFrameLocks noGrp="1"/>
          </p:cNvGraphicFramePr>
          <p:nvPr>
            <p:extLst>
              <p:ext uri="{D42A27DB-BD31-4B8C-83A1-F6EECF244321}">
                <p14:modId xmlns:p14="http://schemas.microsoft.com/office/powerpoint/2010/main" val="3779375767"/>
              </p:ext>
            </p:extLst>
          </p:nvPr>
        </p:nvGraphicFramePr>
        <p:xfrm>
          <a:off x="1672936" y="1121652"/>
          <a:ext cx="9768119" cy="4663440"/>
        </p:xfrm>
        <a:graphic>
          <a:graphicData uri="http://schemas.openxmlformats.org/drawingml/2006/table">
            <a:tbl>
              <a:tblPr firstRow="1" bandRow="1">
                <a:tableStyleId>{5C22544A-7EE6-4342-B048-85BDC9FD1C3A}</a:tableStyleId>
              </a:tblPr>
              <a:tblGrid>
                <a:gridCol w="2321120">
                  <a:extLst>
                    <a:ext uri="{9D8B030D-6E8A-4147-A177-3AD203B41FA5}">
                      <a16:colId xmlns:a16="http://schemas.microsoft.com/office/drawing/2014/main" val="476479331"/>
                    </a:ext>
                  </a:extLst>
                </a:gridCol>
                <a:gridCol w="7446999">
                  <a:extLst>
                    <a:ext uri="{9D8B030D-6E8A-4147-A177-3AD203B41FA5}">
                      <a16:colId xmlns:a16="http://schemas.microsoft.com/office/drawing/2014/main" val="2531041596"/>
                    </a:ext>
                  </a:extLst>
                </a:gridCol>
              </a:tblGrid>
              <a:tr h="330614">
                <a:tc>
                  <a:txBody>
                    <a:bodyPr/>
                    <a:lstStyle/>
                    <a:p>
                      <a:r>
                        <a:rPr lang="en-US" sz="1600"/>
                        <a:t>Name</a:t>
                      </a:r>
                    </a:p>
                  </a:txBody>
                  <a:tcPr>
                    <a:solidFill>
                      <a:srgbClr val="E3AD43"/>
                    </a:solidFill>
                  </a:tcPr>
                </a:tc>
                <a:tc>
                  <a:txBody>
                    <a:bodyPr/>
                    <a:lstStyle/>
                    <a:p>
                      <a:r>
                        <a:rPr lang="en-US" sz="1600"/>
                        <a:t>Contribution/Assignment</a:t>
                      </a:r>
                    </a:p>
                  </a:txBody>
                  <a:tcPr>
                    <a:solidFill>
                      <a:srgbClr val="E3AD43"/>
                    </a:solidFill>
                  </a:tcPr>
                </a:tc>
                <a:extLst>
                  <a:ext uri="{0D108BD9-81ED-4DB2-BD59-A6C34878D82A}">
                    <a16:rowId xmlns:a16="http://schemas.microsoft.com/office/drawing/2014/main" val="3087173310"/>
                  </a:ext>
                </a:extLst>
              </a:tr>
              <a:tr h="556683">
                <a:tc>
                  <a:txBody>
                    <a:bodyPr/>
                    <a:lstStyle/>
                    <a:p>
                      <a:r>
                        <a:rPr lang="en-US" sz="1600" b="1" err="1"/>
                        <a:t>Nefalar</a:t>
                      </a:r>
                      <a:r>
                        <a:rPr lang="en-US" sz="1600" b="1"/>
                        <a:t>, Allan Vincent</a:t>
                      </a:r>
                    </a:p>
                  </a:txBody>
                  <a:tcPr/>
                </a:tc>
                <a:tc>
                  <a:txBody>
                    <a:bodyPr/>
                    <a:lstStyle/>
                    <a:p>
                      <a:pPr marL="285750" indent="-285750">
                        <a:buFont typeface="Arial" panose="020B0604020202020204" pitchFamily="34" charset="0"/>
                        <a:buChar char="•"/>
                      </a:pPr>
                      <a:r>
                        <a:rPr lang="en-US" sz="1600" b="0" i="0" kern="1200">
                          <a:solidFill>
                            <a:schemeClr val="dk1"/>
                          </a:solidFill>
                          <a:effectLst/>
                          <a:latin typeface="+mn-lt"/>
                          <a:ea typeface="+mn-ea"/>
                          <a:cs typeface="+mn-cs"/>
                        </a:rPr>
                        <a:t>Supervised the team and delegated tasks as the Project Manager</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Collaborated with the Scrum Master and Product Owner to ensure that the project is moving constantly while adhering to the stakeholders’ best interests.</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Contributed in </a:t>
                      </a:r>
                      <a:r>
                        <a:rPr lang="en-US" sz="1600" b="0" i="0" kern="1200" err="1">
                          <a:solidFill>
                            <a:schemeClr val="dk1"/>
                          </a:solidFill>
                          <a:effectLst/>
                          <a:latin typeface="+mn-lt"/>
                          <a:ea typeface="+mn-ea"/>
                          <a:cs typeface="+mn-cs"/>
                        </a:rPr>
                        <a:t>OpenProject</a:t>
                      </a:r>
                      <a:r>
                        <a:rPr lang="en-US" sz="1600" b="0" i="0" kern="1200">
                          <a:solidFill>
                            <a:schemeClr val="dk1"/>
                          </a:solidFill>
                          <a:effectLst/>
                          <a:latin typeface="+mn-lt"/>
                          <a:ea typeface="+mn-ea"/>
                          <a:cs typeface="+mn-cs"/>
                        </a:rPr>
                        <a:t> Gantt Chart</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Participated in Client Meetings</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Moderated some meetings with Project Adviser</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Added Company Profile, Project Charter, Stakeholder Management, Scope Management Plan, Cost Management Plan in </a:t>
                      </a:r>
                      <a:r>
                        <a:rPr lang="en-US" sz="1600" b="0" i="0" kern="1200" err="1">
                          <a:solidFill>
                            <a:schemeClr val="dk1"/>
                          </a:solidFill>
                          <a:effectLst/>
                          <a:latin typeface="+mn-lt"/>
                          <a:ea typeface="+mn-ea"/>
                          <a:cs typeface="+mn-cs"/>
                        </a:rPr>
                        <a:t>WikiHub</a:t>
                      </a:r>
                      <a:r>
                        <a:rPr lang="en-US" sz="1600" b="0" i="0" kern="1200">
                          <a:solidFill>
                            <a:schemeClr val="dk1"/>
                          </a:solidFill>
                          <a:effectLst/>
                          <a:latin typeface="+mn-lt"/>
                          <a:ea typeface="+mn-ea"/>
                          <a:cs typeface="+mn-cs"/>
                        </a:rPr>
                        <a:t> </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Maintained </a:t>
                      </a:r>
                      <a:r>
                        <a:rPr lang="en-US" sz="1600" b="0" i="0" kern="1200" err="1">
                          <a:solidFill>
                            <a:schemeClr val="dk1"/>
                          </a:solidFill>
                          <a:effectLst/>
                          <a:latin typeface="+mn-lt"/>
                          <a:ea typeface="+mn-ea"/>
                          <a:cs typeface="+mn-cs"/>
                        </a:rPr>
                        <a:t>WikiHub</a:t>
                      </a:r>
                      <a:r>
                        <a:rPr lang="en-US" sz="1600" b="0" i="0" kern="1200">
                          <a:solidFill>
                            <a:schemeClr val="dk1"/>
                          </a:solidFill>
                          <a:effectLst/>
                          <a:latin typeface="+mn-lt"/>
                          <a:ea typeface="+mn-ea"/>
                          <a:cs typeface="+mn-cs"/>
                        </a:rPr>
                        <a:t> and edited its general format for consistency.</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Created Stakeholder Analysis, Cost Management Plan, Communication Management Plan then created the initial Project Budget</a:t>
                      </a:r>
                    </a:p>
                  </a:txBody>
                  <a:tcPr/>
                </a:tc>
                <a:extLst>
                  <a:ext uri="{0D108BD9-81ED-4DB2-BD59-A6C34878D82A}">
                    <a16:rowId xmlns:a16="http://schemas.microsoft.com/office/drawing/2014/main" val="1621414140"/>
                  </a:ext>
                </a:extLst>
              </a:tr>
              <a:tr h="1398490">
                <a:tc>
                  <a:txBody>
                    <a:bodyPr/>
                    <a:lstStyle/>
                    <a:p>
                      <a:r>
                        <a:rPr lang="en-US" sz="1600" b="1" err="1"/>
                        <a:t>Nacor</a:t>
                      </a:r>
                      <a:r>
                        <a:rPr lang="en-US" sz="1600" b="1"/>
                        <a:t>, Vincent</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a:solidFill>
                            <a:schemeClr val="dk1"/>
                          </a:solidFill>
                          <a:effectLst/>
                          <a:latin typeface="+mn-lt"/>
                          <a:ea typeface="+mn-ea"/>
                          <a:cs typeface="+mn-cs"/>
                        </a:rPr>
                        <a:t>Cooperated with the Project Manager as a part of the Documentation Team while adhering to the Documentation Manager’s guidelines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a:solidFill>
                            <a:schemeClr val="dk1"/>
                          </a:solidFill>
                          <a:effectLst/>
                          <a:latin typeface="+mn-lt"/>
                          <a:ea typeface="+mn-ea"/>
                          <a:cs typeface="+mn-cs"/>
                        </a:rPr>
                        <a:t>Attended group and client meetings</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Created Schedule Management Plan </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Created Procurement Management Plan </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Added Schedule Management Plan and Procurement Management Plan in </a:t>
                      </a:r>
                      <a:r>
                        <a:rPr lang="en-US" sz="1600" b="0" i="0" kern="1200" err="1">
                          <a:solidFill>
                            <a:schemeClr val="dk1"/>
                          </a:solidFill>
                          <a:effectLst/>
                          <a:latin typeface="+mn-lt"/>
                          <a:ea typeface="+mn-ea"/>
                          <a:cs typeface="+mn-cs"/>
                        </a:rPr>
                        <a:t>WikiHub</a:t>
                      </a:r>
                      <a:endParaRPr lang="en-US" sz="1400"/>
                    </a:p>
                  </a:txBody>
                  <a:tcPr/>
                </a:tc>
                <a:extLst>
                  <a:ext uri="{0D108BD9-81ED-4DB2-BD59-A6C34878D82A}">
                    <a16:rowId xmlns:a16="http://schemas.microsoft.com/office/drawing/2014/main" val="2129082152"/>
                  </a:ext>
                </a:extLst>
              </a:tr>
            </a:tbl>
          </a:graphicData>
        </a:graphic>
      </p:graphicFrame>
      <p:pic>
        <p:nvPicPr>
          <p:cNvPr id="3" name="Picture 2" descr="A logo on a black background&#10;&#10;Description automatically generated with low confidence">
            <a:extLst>
              <a:ext uri="{FF2B5EF4-FFF2-40B4-BE49-F238E27FC236}">
                <a16:creationId xmlns:a16="http://schemas.microsoft.com/office/drawing/2014/main" id="{F1C86D0A-5B18-4B34-226E-7A8E460AA1BB}"/>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1126448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228DC1-4D17-1E8D-3FAD-4D1A1B4597EA}"/>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Contribution/assignment</a:t>
            </a:r>
            <a:endParaRPr lang="en-US"/>
          </a:p>
        </p:txBody>
      </p:sp>
      <p:graphicFrame>
        <p:nvGraphicFramePr>
          <p:cNvPr id="3" name="Table 7">
            <a:extLst>
              <a:ext uri="{FF2B5EF4-FFF2-40B4-BE49-F238E27FC236}">
                <a16:creationId xmlns:a16="http://schemas.microsoft.com/office/drawing/2014/main" id="{A230A2D5-EA84-E91A-A0F3-E0ACAD367D20}"/>
              </a:ext>
            </a:extLst>
          </p:cNvPr>
          <p:cNvGraphicFramePr>
            <a:graphicFrameLocks noGrp="1"/>
          </p:cNvGraphicFramePr>
          <p:nvPr>
            <p:extLst>
              <p:ext uri="{D42A27DB-BD31-4B8C-83A1-F6EECF244321}">
                <p14:modId xmlns:p14="http://schemas.microsoft.com/office/powerpoint/2010/main" val="2957874782"/>
              </p:ext>
            </p:extLst>
          </p:nvPr>
        </p:nvGraphicFramePr>
        <p:xfrm>
          <a:off x="1681307" y="1251851"/>
          <a:ext cx="9759749" cy="4714377"/>
        </p:xfrm>
        <a:graphic>
          <a:graphicData uri="http://schemas.openxmlformats.org/drawingml/2006/table">
            <a:tbl>
              <a:tblPr firstRow="1" bandRow="1">
                <a:tableStyleId>{5C22544A-7EE6-4342-B048-85BDC9FD1C3A}</a:tableStyleId>
              </a:tblPr>
              <a:tblGrid>
                <a:gridCol w="2666125">
                  <a:extLst>
                    <a:ext uri="{9D8B030D-6E8A-4147-A177-3AD203B41FA5}">
                      <a16:colId xmlns:a16="http://schemas.microsoft.com/office/drawing/2014/main" val="476479331"/>
                    </a:ext>
                  </a:extLst>
                </a:gridCol>
                <a:gridCol w="7093624">
                  <a:extLst>
                    <a:ext uri="{9D8B030D-6E8A-4147-A177-3AD203B41FA5}">
                      <a16:colId xmlns:a16="http://schemas.microsoft.com/office/drawing/2014/main" val="2531041596"/>
                    </a:ext>
                  </a:extLst>
                </a:gridCol>
              </a:tblGrid>
              <a:tr h="340374">
                <a:tc>
                  <a:txBody>
                    <a:bodyPr/>
                    <a:lstStyle/>
                    <a:p>
                      <a:r>
                        <a:rPr lang="en-US" sz="1600"/>
                        <a:t>Name</a:t>
                      </a:r>
                    </a:p>
                  </a:txBody>
                  <a:tcPr>
                    <a:solidFill>
                      <a:srgbClr val="E3AD43"/>
                    </a:solidFill>
                  </a:tcPr>
                </a:tc>
                <a:tc>
                  <a:txBody>
                    <a:bodyPr/>
                    <a:lstStyle/>
                    <a:p>
                      <a:r>
                        <a:rPr lang="en-US" sz="1600"/>
                        <a:t>Contribution/Assignment</a:t>
                      </a:r>
                    </a:p>
                  </a:txBody>
                  <a:tcPr>
                    <a:solidFill>
                      <a:srgbClr val="E3AD43"/>
                    </a:solidFill>
                  </a:tcPr>
                </a:tc>
                <a:extLst>
                  <a:ext uri="{0D108BD9-81ED-4DB2-BD59-A6C34878D82A}">
                    <a16:rowId xmlns:a16="http://schemas.microsoft.com/office/drawing/2014/main" val="3087173310"/>
                  </a:ext>
                </a:extLst>
              </a:tr>
              <a:tr h="3063363">
                <a:tc>
                  <a:txBody>
                    <a:bodyPr/>
                    <a:lstStyle/>
                    <a:p>
                      <a:r>
                        <a:rPr lang="en-US" sz="1600" b="1"/>
                        <a:t>Ponce, Kieyl D.</a:t>
                      </a:r>
                    </a:p>
                  </a:txBody>
                  <a:tcPr/>
                </a:tc>
                <a:tc>
                  <a:txBody>
                    <a:bodyPr/>
                    <a:lstStyle/>
                    <a:p>
                      <a:pPr marL="285750" indent="-285750">
                        <a:buFont typeface="Arial" panose="020B0604020202020204" pitchFamily="34" charset="0"/>
                        <a:buChar char="•"/>
                      </a:pPr>
                      <a:r>
                        <a:rPr lang="en-US" sz="1600" b="0" i="0" kern="1200">
                          <a:solidFill>
                            <a:schemeClr val="dk1"/>
                          </a:solidFill>
                          <a:effectLst/>
                          <a:latin typeface="+mn-lt"/>
                          <a:ea typeface="+mn-ea"/>
                          <a:cs typeface="+mn-cs"/>
                        </a:rPr>
                        <a:t>Worked closely with Scrum Master and Project Manager as the Product Owner</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Contributed in </a:t>
                      </a:r>
                      <a:r>
                        <a:rPr lang="en-US" sz="1600" b="0" i="0" kern="1200" err="1">
                          <a:solidFill>
                            <a:schemeClr val="dk1"/>
                          </a:solidFill>
                          <a:effectLst/>
                          <a:latin typeface="+mn-lt"/>
                          <a:ea typeface="+mn-ea"/>
                          <a:cs typeface="+mn-cs"/>
                        </a:rPr>
                        <a:t>OpenProject</a:t>
                      </a:r>
                      <a:r>
                        <a:rPr lang="en-US" sz="1600" b="0" i="0" kern="1200">
                          <a:solidFill>
                            <a:schemeClr val="dk1"/>
                          </a:solidFill>
                          <a:effectLst/>
                          <a:latin typeface="+mn-lt"/>
                          <a:ea typeface="+mn-ea"/>
                          <a:cs typeface="+mn-cs"/>
                        </a:rPr>
                        <a:t> Gantt Chart </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Participated and moderated client and group meetings in the absence of the Project Manager</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Added Scope Management Plan, Business Case, and Quality Management Plan in </a:t>
                      </a:r>
                      <a:r>
                        <a:rPr lang="en-US" sz="1600" b="0" i="0" kern="1200" err="1">
                          <a:solidFill>
                            <a:schemeClr val="dk1"/>
                          </a:solidFill>
                          <a:effectLst/>
                          <a:latin typeface="+mn-lt"/>
                          <a:ea typeface="+mn-ea"/>
                          <a:cs typeface="+mn-cs"/>
                        </a:rPr>
                        <a:t>WikiHub</a:t>
                      </a:r>
                      <a:r>
                        <a:rPr lang="en-US" sz="1600" b="0" i="0" kern="1200">
                          <a:solidFill>
                            <a:schemeClr val="dk1"/>
                          </a:solidFill>
                          <a:effectLst/>
                          <a:latin typeface="+mn-lt"/>
                          <a:ea typeface="+mn-ea"/>
                          <a:cs typeface="+mn-cs"/>
                        </a:rPr>
                        <a:t> and revised budgeting plan for the project.</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Created Business Case, Scope Management, &amp; Quality Management Plan</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Edited, revised and added missing contents for the Consolidated Project Management Plan.</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Edited and provided guidelines for the contents of the documents submitted by the Documentation Team as the Documentation Manager upon creation</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Created Group Presentation Deck</a:t>
                      </a:r>
                    </a:p>
                  </a:txBody>
                  <a:tcPr/>
                </a:tc>
                <a:extLst>
                  <a:ext uri="{0D108BD9-81ED-4DB2-BD59-A6C34878D82A}">
                    <a16:rowId xmlns:a16="http://schemas.microsoft.com/office/drawing/2014/main" val="1621414140"/>
                  </a:ext>
                </a:extLst>
              </a:tr>
              <a:tr h="950561">
                <a:tc>
                  <a:txBody>
                    <a:bodyPr/>
                    <a:lstStyle/>
                    <a:p>
                      <a:r>
                        <a:rPr lang="en-US" sz="1600" b="1" err="1"/>
                        <a:t>Geneta</a:t>
                      </a:r>
                      <a:r>
                        <a:rPr lang="en-US" sz="1600" b="1"/>
                        <a:t>, Bryan</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a:solidFill>
                            <a:schemeClr val="dk1"/>
                          </a:solidFill>
                          <a:effectLst/>
                          <a:latin typeface="+mn-lt"/>
                          <a:ea typeface="+mn-ea"/>
                          <a:cs typeface="+mn-cs"/>
                        </a:rPr>
                        <a:t>Cooperated with the Project Manager as a part of the Documentation Team while adhering to the Documentation Manager’s guidelines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a:solidFill>
                            <a:schemeClr val="dk1"/>
                          </a:solidFill>
                          <a:effectLst/>
                          <a:latin typeface="+mn-lt"/>
                          <a:ea typeface="+mn-ea"/>
                          <a:cs typeface="+mn-cs"/>
                        </a:rPr>
                        <a:t>Attended group and client meetings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a:solidFill>
                            <a:schemeClr val="dk1"/>
                          </a:solidFill>
                          <a:effectLst/>
                          <a:latin typeface="+mn-lt"/>
                          <a:ea typeface="+mn-ea"/>
                          <a:cs typeface="+mn-cs"/>
                        </a:rPr>
                        <a:t>Contributed in the creation of Work Packages.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b="0" i="0" kern="1200">
                        <a:solidFill>
                          <a:schemeClr val="dk1"/>
                        </a:solidFill>
                        <a:effectLst/>
                        <a:latin typeface="+mn-lt"/>
                        <a:ea typeface="+mn-ea"/>
                        <a:cs typeface="+mn-cs"/>
                      </a:endParaRPr>
                    </a:p>
                  </a:txBody>
                  <a:tcPr/>
                </a:tc>
                <a:extLst>
                  <a:ext uri="{0D108BD9-81ED-4DB2-BD59-A6C34878D82A}">
                    <a16:rowId xmlns:a16="http://schemas.microsoft.com/office/drawing/2014/main" val="2129082152"/>
                  </a:ext>
                </a:extLst>
              </a:tr>
            </a:tbl>
          </a:graphicData>
        </a:graphic>
      </p:graphicFrame>
      <p:pic>
        <p:nvPicPr>
          <p:cNvPr id="4" name="Picture 3" descr="A logo on a black background&#10;&#10;Description automatically generated with low confidence">
            <a:extLst>
              <a:ext uri="{FF2B5EF4-FFF2-40B4-BE49-F238E27FC236}">
                <a16:creationId xmlns:a16="http://schemas.microsoft.com/office/drawing/2014/main" id="{3E3782A7-7466-6C04-D0E8-200B5CE769CF}"/>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10400786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228DC1-4D17-1E8D-3FAD-4D1A1B4597EA}"/>
              </a:ext>
            </a:extLst>
          </p:cNvPr>
          <p:cNvSpPr>
            <a:spLocks noGrp="1"/>
          </p:cNvSpPr>
          <p:nvPr>
            <p:ph type="ctrTitle"/>
          </p:nvPr>
        </p:nvSpPr>
        <p:spPr>
          <a:xfrm>
            <a:off x="1215245" y="0"/>
            <a:ext cx="10134369" cy="784622"/>
          </a:xfrm>
        </p:spPr>
        <p:txBody>
          <a:bodyPr/>
          <a:lstStyle/>
          <a:p>
            <a:r>
              <a:rPr lang="en-US" sz="3600" b="1">
                <a:latin typeface="Avenir Book" panose="02000503020000020003" pitchFamily="2" charset="0"/>
              </a:rPr>
              <a:t>Contribution/assignment</a:t>
            </a:r>
            <a:endParaRPr lang="en-US"/>
          </a:p>
        </p:txBody>
      </p:sp>
      <p:graphicFrame>
        <p:nvGraphicFramePr>
          <p:cNvPr id="3" name="Table 7">
            <a:extLst>
              <a:ext uri="{FF2B5EF4-FFF2-40B4-BE49-F238E27FC236}">
                <a16:creationId xmlns:a16="http://schemas.microsoft.com/office/drawing/2014/main" id="{A230A2D5-EA84-E91A-A0F3-E0ACAD367D20}"/>
              </a:ext>
            </a:extLst>
          </p:cNvPr>
          <p:cNvGraphicFramePr>
            <a:graphicFrameLocks noGrp="1"/>
          </p:cNvGraphicFramePr>
          <p:nvPr>
            <p:extLst>
              <p:ext uri="{D42A27DB-BD31-4B8C-83A1-F6EECF244321}">
                <p14:modId xmlns:p14="http://schemas.microsoft.com/office/powerpoint/2010/main" val="3283511649"/>
              </p:ext>
            </p:extLst>
          </p:nvPr>
        </p:nvGraphicFramePr>
        <p:xfrm>
          <a:off x="1753291" y="784622"/>
          <a:ext cx="9058275" cy="5882640"/>
        </p:xfrm>
        <a:graphic>
          <a:graphicData uri="http://schemas.openxmlformats.org/drawingml/2006/table">
            <a:tbl>
              <a:tblPr firstRow="1" bandRow="1">
                <a:tableStyleId>{5C22544A-7EE6-4342-B048-85BDC9FD1C3A}</a:tableStyleId>
              </a:tblPr>
              <a:tblGrid>
                <a:gridCol w="2474499">
                  <a:extLst>
                    <a:ext uri="{9D8B030D-6E8A-4147-A177-3AD203B41FA5}">
                      <a16:colId xmlns:a16="http://schemas.microsoft.com/office/drawing/2014/main" val="476479331"/>
                    </a:ext>
                  </a:extLst>
                </a:gridCol>
                <a:gridCol w="6583776">
                  <a:extLst>
                    <a:ext uri="{9D8B030D-6E8A-4147-A177-3AD203B41FA5}">
                      <a16:colId xmlns:a16="http://schemas.microsoft.com/office/drawing/2014/main" val="2531041596"/>
                    </a:ext>
                  </a:extLst>
                </a:gridCol>
              </a:tblGrid>
              <a:tr h="330614">
                <a:tc>
                  <a:txBody>
                    <a:bodyPr/>
                    <a:lstStyle/>
                    <a:p>
                      <a:r>
                        <a:rPr lang="en-US" sz="1600"/>
                        <a:t>Name</a:t>
                      </a:r>
                    </a:p>
                  </a:txBody>
                  <a:tcPr>
                    <a:solidFill>
                      <a:srgbClr val="E3AD43"/>
                    </a:solidFill>
                  </a:tcPr>
                </a:tc>
                <a:tc>
                  <a:txBody>
                    <a:bodyPr/>
                    <a:lstStyle/>
                    <a:p>
                      <a:r>
                        <a:rPr lang="en-US" sz="1600"/>
                        <a:t>Contribution/Assignment</a:t>
                      </a:r>
                    </a:p>
                  </a:txBody>
                  <a:tcPr>
                    <a:solidFill>
                      <a:srgbClr val="E3AD43"/>
                    </a:solidFill>
                  </a:tcPr>
                </a:tc>
                <a:extLst>
                  <a:ext uri="{0D108BD9-81ED-4DB2-BD59-A6C34878D82A}">
                    <a16:rowId xmlns:a16="http://schemas.microsoft.com/office/drawing/2014/main" val="3087173310"/>
                  </a:ext>
                </a:extLst>
              </a:tr>
              <a:tr h="556683">
                <a:tc>
                  <a:txBody>
                    <a:bodyPr/>
                    <a:lstStyle/>
                    <a:p>
                      <a:r>
                        <a:rPr lang="en-US" sz="1600" b="1" err="1"/>
                        <a:t>Moralllos</a:t>
                      </a:r>
                      <a:r>
                        <a:rPr lang="en-US" sz="1600" b="1"/>
                        <a:t>, Ruth</a:t>
                      </a:r>
                    </a:p>
                  </a:txBody>
                  <a:tcPr/>
                </a:tc>
                <a:tc>
                  <a:txBody>
                    <a:bodyPr/>
                    <a:lstStyle/>
                    <a:p>
                      <a:pPr marL="285750" indent="-285750">
                        <a:buFont typeface="Arial" panose="020B0604020202020204" pitchFamily="34" charset="0"/>
                        <a:buChar char="•"/>
                      </a:pPr>
                      <a:r>
                        <a:rPr lang="en-US" sz="1600"/>
                        <a:t>Spearheaded the team as the Scrum Master to make sure that the team adheres to the scrum methodology while overseeing the direction of the project and its development along with its documentation.</a:t>
                      </a:r>
                    </a:p>
                    <a:p>
                      <a:pPr marL="285750" indent="-285750">
                        <a:buFont typeface="Arial" panose="020B0604020202020204" pitchFamily="34" charset="0"/>
                        <a:buChar char="•"/>
                      </a:pPr>
                      <a:r>
                        <a:rPr lang="en-US" sz="1600"/>
                        <a:t>Finalized the project’s budget and the WBS document</a:t>
                      </a:r>
                    </a:p>
                    <a:p>
                      <a:pPr marL="285750" indent="-285750">
                        <a:buFont typeface="Arial" panose="020B0604020202020204" pitchFamily="34" charset="0"/>
                        <a:buChar char="•"/>
                      </a:pPr>
                      <a:r>
                        <a:rPr lang="en-US" sz="1600"/>
                        <a:t>Risk Management Plan </a:t>
                      </a:r>
                    </a:p>
                    <a:p>
                      <a:pPr marL="285750" indent="-285750">
                        <a:buFont typeface="Arial" panose="020B0604020202020204" pitchFamily="34" charset="0"/>
                        <a:buChar char="•"/>
                      </a:pPr>
                      <a:r>
                        <a:rPr lang="en-US" sz="1600"/>
                        <a:t>Contributed on Stakeholder analysis</a:t>
                      </a:r>
                    </a:p>
                    <a:p>
                      <a:pPr marL="285750" indent="-285750">
                        <a:buFont typeface="Arial" panose="020B0604020202020204" pitchFamily="34" charset="0"/>
                        <a:buChar char="•"/>
                      </a:pPr>
                      <a:r>
                        <a:rPr lang="en-US" sz="1600"/>
                        <a:t>Contributed on Business Case</a:t>
                      </a:r>
                    </a:p>
                    <a:p>
                      <a:pPr marL="285750" indent="-285750">
                        <a:buFont typeface="Arial" panose="020B0604020202020204" pitchFamily="34" charset="0"/>
                        <a:buChar char="•"/>
                      </a:pPr>
                      <a:r>
                        <a:rPr lang="en-US" sz="1600"/>
                        <a:t> </a:t>
                      </a:r>
                      <a:r>
                        <a:rPr lang="en-US" sz="1600" b="0" i="0" kern="1200">
                          <a:solidFill>
                            <a:schemeClr val="dk1"/>
                          </a:solidFill>
                          <a:effectLst/>
                          <a:latin typeface="+mn-lt"/>
                          <a:ea typeface="+mn-ea"/>
                          <a:cs typeface="+mn-cs"/>
                        </a:rPr>
                        <a:t>Plan then created the initial Project Budget</a:t>
                      </a:r>
                      <a:endParaRPr lang="en-US" sz="1600"/>
                    </a:p>
                    <a:p>
                      <a:pPr marL="285750" indent="-285750">
                        <a:buFont typeface="Arial" panose="020B0604020202020204" pitchFamily="34" charset="0"/>
                        <a:buChar char="•"/>
                      </a:pPr>
                      <a:r>
                        <a:rPr lang="en-US" sz="1600"/>
                        <a:t>Participated in project meetings</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Maintained WikiHub</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Added Company Profile, Project Charter</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Contributed in Cost and Benefit analysis</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Contributed in OpenProject</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Edited the consolidated project management paper</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Edited PowerPoint presentation for defense</a:t>
                      </a:r>
                      <a:endParaRPr lang="en-US" sz="1600"/>
                    </a:p>
                  </a:txBody>
                  <a:tcPr/>
                </a:tc>
                <a:extLst>
                  <a:ext uri="{0D108BD9-81ED-4DB2-BD59-A6C34878D82A}">
                    <a16:rowId xmlns:a16="http://schemas.microsoft.com/office/drawing/2014/main" val="1621414140"/>
                  </a:ext>
                </a:extLst>
              </a:tr>
              <a:tr h="936336">
                <a:tc>
                  <a:txBody>
                    <a:bodyPr/>
                    <a:lstStyle/>
                    <a:p>
                      <a:r>
                        <a:rPr lang="en-US" sz="1600" b="1"/>
                        <a:t>Cortez, Patrick</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a:solidFill>
                            <a:schemeClr val="dk1"/>
                          </a:solidFill>
                          <a:effectLst/>
                          <a:latin typeface="+mn-lt"/>
                          <a:ea typeface="+mn-ea"/>
                          <a:cs typeface="+mn-cs"/>
                        </a:rPr>
                        <a:t>Cooperated with the Project Manager as a part of the Documentation Team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a:solidFill>
                            <a:schemeClr val="dk1"/>
                          </a:solidFill>
                          <a:effectLst/>
                          <a:latin typeface="+mn-lt"/>
                          <a:ea typeface="+mn-ea"/>
                          <a:cs typeface="+mn-cs"/>
                        </a:rPr>
                        <a:t>Attended group and client meetings</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Created Stakeholder’s Management, Implementation Plan, and contributed in the creation of Work Packages.</a:t>
                      </a:r>
                    </a:p>
                    <a:p>
                      <a:pPr marL="285750" indent="-285750">
                        <a:buFont typeface="Arial" panose="020B0604020202020204" pitchFamily="34" charset="0"/>
                        <a:buChar char="•"/>
                      </a:pPr>
                      <a:r>
                        <a:rPr lang="en-US" sz="1600" b="0" i="0" kern="1200">
                          <a:solidFill>
                            <a:schemeClr val="dk1"/>
                          </a:solidFill>
                          <a:effectLst/>
                          <a:latin typeface="+mn-lt"/>
                          <a:ea typeface="+mn-ea"/>
                          <a:cs typeface="+mn-cs"/>
                        </a:rPr>
                        <a:t>Added Risk Management Plan Implementation and HR Management Plan in </a:t>
                      </a:r>
                      <a:r>
                        <a:rPr lang="en-US" sz="1600" b="0" i="0" kern="1200" err="1">
                          <a:solidFill>
                            <a:schemeClr val="dk1"/>
                          </a:solidFill>
                          <a:effectLst/>
                          <a:latin typeface="+mn-lt"/>
                          <a:ea typeface="+mn-ea"/>
                          <a:cs typeface="+mn-cs"/>
                        </a:rPr>
                        <a:t>WikiHub</a:t>
                      </a:r>
                      <a:endParaRPr lang="en-US" sz="1400"/>
                    </a:p>
                  </a:txBody>
                  <a:tcPr/>
                </a:tc>
                <a:extLst>
                  <a:ext uri="{0D108BD9-81ED-4DB2-BD59-A6C34878D82A}">
                    <a16:rowId xmlns:a16="http://schemas.microsoft.com/office/drawing/2014/main" val="2129082152"/>
                  </a:ext>
                </a:extLst>
              </a:tr>
            </a:tbl>
          </a:graphicData>
        </a:graphic>
      </p:graphicFrame>
      <p:pic>
        <p:nvPicPr>
          <p:cNvPr id="4" name="Picture 3" descr="A logo on a black background&#10;&#10;Description automatically generated with low confidence">
            <a:extLst>
              <a:ext uri="{FF2B5EF4-FFF2-40B4-BE49-F238E27FC236}">
                <a16:creationId xmlns:a16="http://schemas.microsoft.com/office/drawing/2014/main" id="{3E3782A7-7466-6C04-D0E8-200B5CE769CF}"/>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29713840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a:alphaModFix amt="20000"/>
            <a:duotone>
              <a:prstClr val="black"/>
              <a:schemeClr val="accent3">
                <a:tint val="45000"/>
                <a:satMod val="400000"/>
              </a:schemeClr>
            </a:duotone>
          </a:blip>
          <a:srcRect l="-50" t="6955" r="1"/>
          <a:stretch/>
        </p:blipFill>
        <p:spPr>
          <a:xfrm>
            <a:off x="1136073" y="31966"/>
            <a:ext cx="11055927"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pic>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3999" y="1104405"/>
            <a:ext cx="10042567" cy="3998985"/>
          </a:xfrm>
        </p:spPr>
        <p:txBody>
          <a:bodyPr>
            <a:normAutofit/>
          </a:bodyPr>
          <a:lstStyle/>
          <a:p>
            <a:r>
              <a:rPr lang="en-US" sz="6000" b="1">
                <a:cs typeface="Calibri Light"/>
              </a:rPr>
              <a:t>Thank you!</a:t>
            </a:r>
            <a:endParaRPr lang="en-US" sz="6000" b="1">
              <a:latin typeface="+mj-lt"/>
              <a:cs typeface="Calibri Light"/>
            </a:endParaRPr>
          </a:p>
        </p:txBody>
      </p:sp>
    </p:spTree>
    <p:extLst>
      <p:ext uri="{BB962C8B-B14F-4D97-AF65-F5344CB8AC3E}">
        <p14:creationId xmlns:p14="http://schemas.microsoft.com/office/powerpoint/2010/main" val="3162729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Problem statement</a:t>
            </a:r>
            <a:endParaRPr lang="en-US"/>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1786284" y="1835163"/>
            <a:ext cx="8833225" cy="3862531"/>
          </a:xfrm>
        </p:spPr>
        <p:txBody>
          <a:bodyPr>
            <a:normAutofit/>
          </a:bodyPr>
          <a:lstStyle/>
          <a:p>
            <a:pPr marL="571500" indent="-571500" rtl="0" fontAlgn="base">
              <a:buFont typeface="Arial" panose="020B0604020202020204" pitchFamily="34" charset="0"/>
              <a:buChar char="•"/>
            </a:pPr>
            <a:r>
              <a:rPr lang="en-US" sz="3600" b="0" i="0" u="none" strike="noStrike">
                <a:effectLst/>
                <a:latin typeface="Avenir Book" panose="02000503020000020003"/>
              </a:rPr>
              <a:t>The Asia Pacific College ITRO Department lacks a dedicated ticketing system to help them address the school’s technical-related problems instead of using an email-based reporting system. </a:t>
            </a:r>
            <a:endParaRPr lang="en-US" sz="3600" b="0" i="0">
              <a:effectLst/>
              <a:latin typeface="Avenir Book" panose="02000503020000020003"/>
            </a:endParaRPr>
          </a:p>
        </p:txBody>
      </p:sp>
      <p:sp>
        <p:nvSpPr>
          <p:cNvPr id="2" name="TextBox 1">
            <a:extLst>
              <a:ext uri="{FF2B5EF4-FFF2-40B4-BE49-F238E27FC236}">
                <a16:creationId xmlns:a16="http://schemas.microsoft.com/office/drawing/2014/main" id="{63F776BB-01D4-F873-0D66-0B55EB517877}"/>
              </a:ext>
            </a:extLst>
          </p:cNvPr>
          <p:cNvSpPr txBox="1"/>
          <p:nvPr/>
        </p:nvSpPr>
        <p:spPr>
          <a:xfrm>
            <a:off x="4678054" y="6356349"/>
            <a:ext cx="2762038" cy="369332"/>
          </a:xfrm>
          <a:prstGeom prst="rect">
            <a:avLst/>
          </a:prstGeom>
          <a:noFill/>
        </p:spPr>
        <p:txBody>
          <a:bodyPr wrap="none" lIns="91440" tIns="45720" rIns="91440" bIns="45720" rtlCol="0" anchor="t">
            <a:spAutoFit/>
          </a:bodyPr>
          <a:lstStyle/>
          <a:p>
            <a:r>
              <a:rPr lang="en-US">
                <a:solidFill>
                  <a:schemeClr val="tx2">
                    <a:lumMod val="60000"/>
                    <a:lumOff val="40000"/>
                  </a:schemeClr>
                </a:solidFill>
                <a:latin typeface="Avenir Book" panose="02000503020000020003"/>
              </a:rPr>
              <a:t>Presented by: Allan Nefalar</a:t>
            </a:r>
          </a:p>
        </p:txBody>
      </p:sp>
      <p:pic>
        <p:nvPicPr>
          <p:cNvPr id="4" name="Picture 3" descr="A logo on a black background&#10;&#10;Description automatically generated with low confidence">
            <a:extLst>
              <a:ext uri="{FF2B5EF4-FFF2-40B4-BE49-F238E27FC236}">
                <a16:creationId xmlns:a16="http://schemas.microsoft.com/office/drawing/2014/main" id="{FEDA42E7-3BD8-B79B-30A9-60557D882518}"/>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3932631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Project deliverables and milestones</a:t>
            </a:r>
            <a:endParaRPr lang="en-US"/>
          </a:p>
        </p:txBody>
      </p:sp>
      <p:sp>
        <p:nvSpPr>
          <p:cNvPr id="2" name="Text Placeholder 6">
            <a:extLst>
              <a:ext uri="{FF2B5EF4-FFF2-40B4-BE49-F238E27FC236}">
                <a16:creationId xmlns:a16="http://schemas.microsoft.com/office/drawing/2014/main" id="{CC29EAA7-8F54-BCC9-4DB6-EDF251A58E5F}"/>
              </a:ext>
            </a:extLst>
          </p:cNvPr>
          <p:cNvSpPr>
            <a:spLocks noGrp="1"/>
          </p:cNvSpPr>
          <p:nvPr>
            <p:ph type="body" sz="quarter" idx="14"/>
          </p:nvPr>
        </p:nvSpPr>
        <p:spPr>
          <a:xfrm>
            <a:off x="2029085" y="1690255"/>
            <a:ext cx="8668987" cy="3862531"/>
          </a:xfrm>
        </p:spPr>
        <p:txBody>
          <a:bodyPr>
            <a:noAutofit/>
          </a:bodyPr>
          <a:lstStyle/>
          <a:p>
            <a:pPr marR="0" lvl="0" fontAlgn="base">
              <a:spcBef>
                <a:spcPts val="0"/>
              </a:spcBef>
              <a:spcAft>
                <a:spcPts val="0"/>
              </a:spcAft>
            </a:pPr>
            <a:r>
              <a:rPr lang="en-US" sz="3200">
                <a:effectLst/>
                <a:latin typeface="Avenir Book" panose="02000503020000020003"/>
                <a:ea typeface="Times New Roman" panose="02020603050405020304" pitchFamily="18" charset="0"/>
              </a:rPr>
              <a:t>RAMS Corner Ticketing System is a web-based application that would make use of a ticketing method like that of Discord and other outsourcing companies that would not only help the students and teachers get an equal chance to be given audience by the ITRO. Making troubleshooting easier and much more convenient.</a:t>
            </a:r>
          </a:p>
        </p:txBody>
      </p:sp>
      <p:sp>
        <p:nvSpPr>
          <p:cNvPr id="4" name="TextBox 3">
            <a:extLst>
              <a:ext uri="{FF2B5EF4-FFF2-40B4-BE49-F238E27FC236}">
                <a16:creationId xmlns:a16="http://schemas.microsoft.com/office/drawing/2014/main" id="{C07E3641-40E5-01CE-1244-3EED153E98E2}"/>
              </a:ext>
            </a:extLst>
          </p:cNvPr>
          <p:cNvSpPr txBox="1"/>
          <p:nvPr/>
        </p:nvSpPr>
        <p:spPr>
          <a:xfrm>
            <a:off x="4678054" y="6356349"/>
            <a:ext cx="2603533" cy="369332"/>
          </a:xfrm>
          <a:prstGeom prst="rect">
            <a:avLst/>
          </a:prstGeom>
          <a:noFill/>
        </p:spPr>
        <p:txBody>
          <a:bodyPr wrap="none" lIns="91440" tIns="45720" rIns="91440" bIns="45720" rtlCol="0" anchor="t">
            <a:spAutoFit/>
          </a:bodyPr>
          <a:lstStyle/>
          <a:p>
            <a:r>
              <a:rPr lang="en-US">
                <a:solidFill>
                  <a:schemeClr val="tx2">
                    <a:lumMod val="60000"/>
                    <a:lumOff val="40000"/>
                  </a:schemeClr>
                </a:solidFill>
                <a:latin typeface="Avenir Book" panose="02000503020000020003"/>
              </a:rPr>
              <a:t>Presented by: </a:t>
            </a:r>
            <a:r>
              <a:rPr lang="en-US" err="1">
                <a:solidFill>
                  <a:schemeClr val="tx2">
                    <a:lumMod val="60000"/>
                    <a:lumOff val="40000"/>
                  </a:schemeClr>
                </a:solidFill>
                <a:latin typeface="Avenir Book" panose="02000503020000020003"/>
              </a:rPr>
              <a:t>Kieyl</a:t>
            </a:r>
            <a:r>
              <a:rPr lang="en-US">
                <a:solidFill>
                  <a:schemeClr val="tx2">
                    <a:lumMod val="60000"/>
                    <a:lumOff val="40000"/>
                  </a:schemeClr>
                </a:solidFill>
                <a:latin typeface="Avenir Book" panose="02000503020000020003"/>
              </a:rPr>
              <a:t> Ponce</a:t>
            </a:r>
          </a:p>
        </p:txBody>
      </p:sp>
      <p:pic>
        <p:nvPicPr>
          <p:cNvPr id="5" name="Picture 4" descr="A logo on a black background&#10;&#10;Description automatically generated with low confidence">
            <a:extLst>
              <a:ext uri="{FF2B5EF4-FFF2-40B4-BE49-F238E27FC236}">
                <a16:creationId xmlns:a16="http://schemas.microsoft.com/office/drawing/2014/main" id="{7781364B-65D5-EF77-BEB7-5FAD24BE333D}"/>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1719040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Project deliverables and milestones</a:t>
            </a:r>
            <a:endParaRPr lang="en-US"/>
          </a:p>
        </p:txBody>
      </p:sp>
      <p:sp>
        <p:nvSpPr>
          <p:cNvPr id="2" name="Text Placeholder 6">
            <a:extLst>
              <a:ext uri="{FF2B5EF4-FFF2-40B4-BE49-F238E27FC236}">
                <a16:creationId xmlns:a16="http://schemas.microsoft.com/office/drawing/2014/main" id="{CC29EAA7-8F54-BCC9-4DB6-EDF251A58E5F}"/>
              </a:ext>
            </a:extLst>
          </p:cNvPr>
          <p:cNvSpPr>
            <a:spLocks noGrp="1"/>
          </p:cNvSpPr>
          <p:nvPr>
            <p:ph type="body" sz="quarter" idx="14"/>
          </p:nvPr>
        </p:nvSpPr>
        <p:spPr>
          <a:xfrm>
            <a:off x="2039377" y="1497734"/>
            <a:ext cx="8668987" cy="3862531"/>
          </a:xfrm>
        </p:spPr>
        <p:txBody>
          <a:bodyPr>
            <a:noAutofit/>
          </a:bodyPr>
          <a:lstStyle/>
          <a:p>
            <a:pPr marL="342900" indent="-342900" fontAlgn="base">
              <a:spcBef>
                <a:spcPts val="0"/>
              </a:spcBef>
              <a:buFont typeface="Symbol" panose="05050102010706020507" pitchFamily="18" charset="2"/>
              <a:buChar char=""/>
            </a:pPr>
            <a:r>
              <a:rPr lang="en-PH" sz="3600">
                <a:effectLst/>
                <a:latin typeface="Avenir Book" panose="02000503020000020003"/>
                <a:ea typeface="Times New Roman" panose="02020603050405020304" pitchFamily="18" charset="0"/>
              </a:rPr>
              <a:t>A single system for accessing all queries and reports, rather than needing to navigate two separate ITRO email accounts</a:t>
            </a:r>
          </a:p>
          <a:p>
            <a:pPr marL="342900" indent="-342900" fontAlgn="base">
              <a:spcBef>
                <a:spcPts val="0"/>
              </a:spcBef>
              <a:buFont typeface="Symbol" panose="05050102010706020507" pitchFamily="18" charset="2"/>
              <a:buChar char=""/>
            </a:pPr>
            <a:r>
              <a:rPr lang="en-US" sz="3600">
                <a:effectLst/>
                <a:latin typeface="Avenir Book" panose="02000503020000020003"/>
                <a:ea typeface="Times New Roman" panose="02020603050405020304" pitchFamily="18" charset="0"/>
              </a:rPr>
              <a:t>a Knowledge Base feature for the solutions to the most common problems that can be addressed by the client themselves, thus, reducing the tickets received by the ITRO by at least 30 – 40%. </a:t>
            </a:r>
          </a:p>
          <a:p>
            <a:pPr fontAlgn="base">
              <a:spcBef>
                <a:spcPts val="0"/>
              </a:spcBef>
            </a:pPr>
            <a:endParaRPr lang="en-PH" sz="3600">
              <a:effectLst/>
              <a:latin typeface="Avenir Book" panose="02000503020000020003"/>
              <a:ea typeface="Times New Roman" panose="02020603050405020304" pitchFamily="18" charset="0"/>
            </a:endParaRPr>
          </a:p>
        </p:txBody>
      </p:sp>
      <p:sp>
        <p:nvSpPr>
          <p:cNvPr id="4" name="TextBox 3">
            <a:extLst>
              <a:ext uri="{FF2B5EF4-FFF2-40B4-BE49-F238E27FC236}">
                <a16:creationId xmlns:a16="http://schemas.microsoft.com/office/drawing/2014/main" id="{9AADC8F8-76DE-D510-C6B8-EE4D9B5BC890}"/>
              </a:ext>
            </a:extLst>
          </p:cNvPr>
          <p:cNvSpPr txBox="1"/>
          <p:nvPr/>
        </p:nvSpPr>
        <p:spPr>
          <a:xfrm>
            <a:off x="4678054" y="6356349"/>
            <a:ext cx="2539350" cy="369332"/>
          </a:xfrm>
          <a:prstGeom prst="rect">
            <a:avLst/>
          </a:prstGeom>
          <a:noFill/>
        </p:spPr>
        <p:txBody>
          <a:bodyPr wrap="none" lIns="91440" tIns="45720" rIns="91440" bIns="45720" rtlCol="0" anchor="t">
            <a:spAutoFit/>
          </a:bodyPr>
          <a:lstStyle/>
          <a:p>
            <a:r>
              <a:rPr lang="en-US">
                <a:solidFill>
                  <a:schemeClr val="tx2">
                    <a:lumMod val="60000"/>
                    <a:lumOff val="40000"/>
                  </a:schemeClr>
                </a:solidFill>
                <a:latin typeface="Avenir Book" panose="02000503020000020003"/>
              </a:rPr>
              <a:t>Presented by: </a:t>
            </a:r>
            <a:r>
              <a:rPr lang="en-US" err="1">
                <a:solidFill>
                  <a:schemeClr val="tx2">
                    <a:lumMod val="60000"/>
                    <a:lumOff val="40000"/>
                  </a:schemeClr>
                </a:solidFill>
                <a:latin typeface="Avenir Book" panose="02000503020000020003"/>
              </a:rPr>
              <a:t>Kieyl</a:t>
            </a:r>
            <a:r>
              <a:rPr lang="en-US">
                <a:solidFill>
                  <a:schemeClr val="tx2">
                    <a:lumMod val="60000"/>
                    <a:lumOff val="40000"/>
                  </a:schemeClr>
                </a:solidFill>
                <a:latin typeface="Avenir Book" panose="02000503020000020003"/>
              </a:rPr>
              <a:t> Ponce</a:t>
            </a:r>
          </a:p>
        </p:txBody>
      </p:sp>
      <p:pic>
        <p:nvPicPr>
          <p:cNvPr id="5" name="Picture 4" descr="A logo on a black background&#10;&#10;Description automatically generated with low confidence">
            <a:extLst>
              <a:ext uri="{FF2B5EF4-FFF2-40B4-BE49-F238E27FC236}">
                <a16:creationId xmlns:a16="http://schemas.microsoft.com/office/drawing/2014/main" id="{9E15F69B-EA5E-7F58-41ED-75A6183511FC}"/>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3404047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Project deliverables and milestones</a:t>
            </a:r>
            <a:endParaRPr lang="en-US"/>
          </a:p>
        </p:txBody>
      </p:sp>
      <p:sp>
        <p:nvSpPr>
          <p:cNvPr id="2" name="Text Placeholder 6">
            <a:extLst>
              <a:ext uri="{FF2B5EF4-FFF2-40B4-BE49-F238E27FC236}">
                <a16:creationId xmlns:a16="http://schemas.microsoft.com/office/drawing/2014/main" id="{CC29EAA7-8F54-BCC9-4DB6-EDF251A58E5F}"/>
              </a:ext>
            </a:extLst>
          </p:cNvPr>
          <p:cNvSpPr>
            <a:spLocks noGrp="1"/>
          </p:cNvSpPr>
          <p:nvPr>
            <p:ph type="body" sz="quarter" idx="14"/>
          </p:nvPr>
        </p:nvSpPr>
        <p:spPr>
          <a:xfrm>
            <a:off x="2070595" y="1669472"/>
            <a:ext cx="8668987" cy="3862531"/>
          </a:xfrm>
        </p:spPr>
        <p:txBody>
          <a:bodyPr>
            <a:noAutofit/>
          </a:bodyPr>
          <a:lstStyle/>
          <a:p>
            <a:pPr marL="342900" indent="-342900" fontAlgn="base">
              <a:spcBef>
                <a:spcPts val="0"/>
              </a:spcBef>
              <a:buFont typeface="Symbol" panose="05050102010706020507" pitchFamily="18" charset="2"/>
              <a:buChar char=""/>
            </a:pPr>
            <a:r>
              <a:rPr lang="en-PH" sz="3600">
                <a:effectLst/>
                <a:latin typeface="Calibri" panose="020F0502020204030204" pitchFamily="34" charset="0"/>
                <a:ea typeface="Times New Roman" panose="02020603050405020304" pitchFamily="18" charset="0"/>
              </a:rPr>
              <a:t>Streamlined and </a:t>
            </a:r>
            <a:r>
              <a:rPr lang="en-US" sz="3600">
                <a:effectLst/>
                <a:latin typeface="Calibri" panose="020F0502020204030204" pitchFamily="34" charset="0"/>
                <a:ea typeface="Times New Roman" panose="02020603050405020304" pitchFamily="18" charset="0"/>
              </a:rPr>
              <a:t>tailor-made ticketing service system for th</a:t>
            </a:r>
            <a:r>
              <a:rPr lang="en-US" sz="3600">
                <a:latin typeface="Calibri" panose="020F0502020204030204" pitchFamily="34" charset="0"/>
                <a:ea typeface="Times New Roman" panose="02020603050405020304" pitchFamily="18" charset="0"/>
              </a:rPr>
              <a:t>e ITRO workflow.</a:t>
            </a:r>
            <a:endParaRPr lang="en-PH" sz="3600">
              <a:effectLst/>
              <a:latin typeface="Calibri" panose="020F0502020204030204" pitchFamily="34" charset="0"/>
              <a:ea typeface="Times New Roman" panose="02020603050405020304" pitchFamily="18" charset="0"/>
            </a:endParaRPr>
          </a:p>
          <a:p>
            <a:pPr marL="342900" marR="0" lvl="0" indent="-342900" fontAlgn="base">
              <a:spcBef>
                <a:spcPts val="0"/>
              </a:spcBef>
              <a:spcAft>
                <a:spcPts val="0"/>
              </a:spcAft>
              <a:buFont typeface="Symbol" panose="05050102010706020507" pitchFamily="18" charset="2"/>
              <a:buChar char=""/>
            </a:pPr>
            <a:r>
              <a:rPr lang="en-US" sz="3600">
                <a:latin typeface="Calibri" panose="020F0502020204030204" pitchFamily="34" charset="0"/>
                <a:ea typeface="Times New Roman" panose="02020603050405020304" pitchFamily="18" charset="0"/>
              </a:rPr>
              <a:t>Added features to a</a:t>
            </a:r>
            <a:r>
              <a:rPr lang="en-US" sz="3600">
                <a:effectLst/>
                <a:latin typeface="Calibri" panose="020F0502020204030204" pitchFamily="34" charset="0"/>
                <a:ea typeface="Times New Roman" panose="02020603050405020304" pitchFamily="18" charset="0"/>
              </a:rPr>
              <a:t>utomatically send a uniform and accurate ticket by three (3) to five (5) mouse clicks and drastically lower the time it takes for the client to send a query from five to ten minutes, down to 10-90 seconds. </a:t>
            </a:r>
          </a:p>
        </p:txBody>
      </p:sp>
      <p:sp>
        <p:nvSpPr>
          <p:cNvPr id="4" name="TextBox 3">
            <a:extLst>
              <a:ext uri="{FF2B5EF4-FFF2-40B4-BE49-F238E27FC236}">
                <a16:creationId xmlns:a16="http://schemas.microsoft.com/office/drawing/2014/main" id="{BD69FDEC-D6D7-F2AA-374F-ED17CE500E56}"/>
              </a:ext>
            </a:extLst>
          </p:cNvPr>
          <p:cNvSpPr txBox="1"/>
          <p:nvPr/>
        </p:nvSpPr>
        <p:spPr>
          <a:xfrm>
            <a:off x="4678054" y="6356349"/>
            <a:ext cx="2539350"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Kieyl Ponce</a:t>
            </a:r>
          </a:p>
        </p:txBody>
      </p:sp>
      <p:pic>
        <p:nvPicPr>
          <p:cNvPr id="5" name="Picture 4" descr="A logo on a black background&#10;&#10;Description automatically generated with low confidence">
            <a:extLst>
              <a:ext uri="{FF2B5EF4-FFF2-40B4-BE49-F238E27FC236}">
                <a16:creationId xmlns:a16="http://schemas.microsoft.com/office/drawing/2014/main" id="{5BBF1841-3FA6-F877-E1C8-FF40066F88FA}"/>
              </a:ext>
            </a:extLst>
          </p:cNvPr>
          <p:cNvPicPr>
            <a:picLocks noChangeAspect="1"/>
          </p:cNvPicPr>
          <p:nvPr/>
        </p:nvPicPr>
        <p:blipFill rotWithShape="1">
          <a:blip r:embed="rId3"/>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4184118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Project deliverables and milestones</a:t>
            </a:r>
            <a:endParaRPr lang="en-US"/>
          </a:p>
        </p:txBody>
      </p:sp>
      <p:sp>
        <p:nvSpPr>
          <p:cNvPr id="2" name="Text Placeholder 6">
            <a:extLst>
              <a:ext uri="{FF2B5EF4-FFF2-40B4-BE49-F238E27FC236}">
                <a16:creationId xmlns:a16="http://schemas.microsoft.com/office/drawing/2014/main" id="{CC29EAA7-8F54-BCC9-4DB6-EDF251A58E5F}"/>
              </a:ext>
            </a:extLst>
          </p:cNvPr>
          <p:cNvSpPr>
            <a:spLocks noGrp="1"/>
          </p:cNvSpPr>
          <p:nvPr>
            <p:ph type="body" sz="quarter" idx="14"/>
          </p:nvPr>
        </p:nvSpPr>
        <p:spPr>
          <a:xfrm>
            <a:off x="1769258" y="1497734"/>
            <a:ext cx="9370461" cy="3862531"/>
          </a:xfrm>
        </p:spPr>
        <p:txBody>
          <a:bodyPr>
            <a:noAutofit/>
          </a:bodyPr>
          <a:lstStyle/>
          <a:p>
            <a:pPr marL="571500" indent="-571500" fontAlgn="base">
              <a:spcBef>
                <a:spcPts val="0"/>
              </a:spcBef>
              <a:buFont typeface="Arial" panose="020B0604020202020204" pitchFamily="34" charset="0"/>
              <a:buChar char="•"/>
            </a:pPr>
            <a:r>
              <a:rPr lang="en-PH" sz="3600" dirty="0">
                <a:latin typeface="Calibri" panose="020F0502020204030204" pitchFamily="34" charset="0"/>
                <a:ea typeface="Times New Roman" panose="02020603050405020304" pitchFamily="18" charset="0"/>
              </a:rPr>
              <a:t>User manual, system requirement specification, and other necessary documentations will be provided to the ITRO </a:t>
            </a:r>
            <a:r>
              <a:rPr lang="en-PH" sz="3600" dirty="0">
                <a:effectLst/>
                <a:latin typeface="Calibri" panose="020F0502020204030204" pitchFamily="34" charset="0"/>
                <a:ea typeface="Times New Roman" panose="02020603050405020304" pitchFamily="18" charset="0"/>
              </a:rPr>
              <a:t>to effectively use the new system.</a:t>
            </a:r>
            <a:r>
              <a:rPr lang="en-US" sz="3600" dirty="0">
                <a:effectLst/>
                <a:latin typeface="Calibri" panose="020F0502020204030204" pitchFamily="34" charset="0"/>
                <a:ea typeface="Times New Roman" panose="02020603050405020304" pitchFamily="18" charset="0"/>
              </a:rPr>
              <a:t> </a:t>
            </a:r>
            <a:endParaRPr lang="en-PH" sz="3600" dirty="0">
              <a:effectLst/>
              <a:latin typeface="Calibri" panose="020F0502020204030204" pitchFamily="34" charset="0"/>
              <a:ea typeface="Times New Roman" panose="02020603050405020304" pitchFamily="18" charset="0"/>
            </a:endParaRPr>
          </a:p>
          <a:p>
            <a:pPr marL="571500" marR="0" lvl="0" indent="-571500" fontAlgn="base">
              <a:spcBef>
                <a:spcPts val="0"/>
              </a:spcBef>
              <a:spcAft>
                <a:spcPts val="0"/>
              </a:spcAft>
              <a:buFont typeface="Arial" panose="020B0604020202020204" pitchFamily="34" charset="0"/>
              <a:buChar char="•"/>
            </a:pPr>
            <a:r>
              <a:rPr lang="en-PH" sz="3600" dirty="0">
                <a:effectLst/>
                <a:latin typeface="Calibri" panose="020F0502020204030204" pitchFamily="34" charset="0"/>
                <a:ea typeface="Times New Roman" panose="02020603050405020304" pitchFamily="18" charset="0"/>
              </a:rPr>
              <a:t>A report detailing the benefits and cost savings achieved through the implementation of the </a:t>
            </a:r>
            <a:r>
              <a:rPr lang="en-US" sz="3600" dirty="0">
                <a:effectLst/>
                <a:latin typeface="Calibri" panose="020F0502020204030204" pitchFamily="34" charset="0"/>
                <a:ea typeface="Times New Roman" panose="02020603050405020304" pitchFamily="18" charset="0"/>
              </a:rPr>
              <a:t>RAMS Corner: Ticketing Service System</a:t>
            </a:r>
            <a:endParaRPr lang="en-US" sz="3600" dirty="0">
              <a:effectLst/>
              <a:latin typeface="Times New Roman" panose="02020603050405020304" pitchFamily="18" charset="0"/>
              <a:ea typeface="Times New Roman" panose="02020603050405020304" pitchFamily="18" charset="0"/>
            </a:endParaRPr>
          </a:p>
        </p:txBody>
      </p:sp>
      <p:sp>
        <p:nvSpPr>
          <p:cNvPr id="4" name="TextBox 3">
            <a:extLst>
              <a:ext uri="{FF2B5EF4-FFF2-40B4-BE49-F238E27FC236}">
                <a16:creationId xmlns:a16="http://schemas.microsoft.com/office/drawing/2014/main" id="{BD69FDEC-D6D7-F2AA-374F-ED17CE500E56}"/>
              </a:ext>
            </a:extLst>
          </p:cNvPr>
          <p:cNvSpPr txBox="1"/>
          <p:nvPr/>
        </p:nvSpPr>
        <p:spPr>
          <a:xfrm>
            <a:off x="4513462" y="6392925"/>
            <a:ext cx="2539350"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Kieyl Ponce</a:t>
            </a:r>
          </a:p>
        </p:txBody>
      </p:sp>
      <p:pic>
        <p:nvPicPr>
          <p:cNvPr id="5" name="Picture 4" descr="A logo on a black background&#10;&#10;Description automatically generated with low confidence">
            <a:extLst>
              <a:ext uri="{FF2B5EF4-FFF2-40B4-BE49-F238E27FC236}">
                <a16:creationId xmlns:a16="http://schemas.microsoft.com/office/drawing/2014/main" id="{A242705F-359F-2E7B-02CC-A5635EC6BE53}"/>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2369452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Project deliverables and milestones</a:t>
            </a:r>
            <a:endParaRPr lang="en-US"/>
          </a:p>
        </p:txBody>
      </p:sp>
      <p:sp>
        <p:nvSpPr>
          <p:cNvPr id="2" name="TextBox 1">
            <a:extLst>
              <a:ext uri="{FF2B5EF4-FFF2-40B4-BE49-F238E27FC236}">
                <a16:creationId xmlns:a16="http://schemas.microsoft.com/office/drawing/2014/main" id="{37CF7232-5D29-F716-3CF5-2330E55B6B27}"/>
              </a:ext>
            </a:extLst>
          </p:cNvPr>
          <p:cNvSpPr txBox="1"/>
          <p:nvPr/>
        </p:nvSpPr>
        <p:spPr>
          <a:xfrm>
            <a:off x="4678054" y="6356349"/>
            <a:ext cx="2789674" cy="369332"/>
          </a:xfrm>
          <a:prstGeom prst="rect">
            <a:avLst/>
          </a:prstGeom>
          <a:noFill/>
        </p:spPr>
        <p:txBody>
          <a:bodyPr wrap="none" lIns="91440" tIns="45720" rIns="91440" bIns="45720" rtlCol="0" anchor="t">
            <a:spAutoFit/>
          </a:bodyPr>
          <a:lstStyle/>
          <a:p>
            <a:r>
              <a:rPr lang="en-US">
                <a:solidFill>
                  <a:schemeClr val="tx2">
                    <a:lumMod val="60000"/>
                    <a:lumOff val="40000"/>
                  </a:schemeClr>
                </a:solidFill>
                <a:latin typeface="Avenir Book" panose="02000503020000020003"/>
              </a:rPr>
              <a:t>Presented by: Bryan Geneta</a:t>
            </a:r>
          </a:p>
        </p:txBody>
      </p:sp>
      <p:graphicFrame>
        <p:nvGraphicFramePr>
          <p:cNvPr id="6" name="Table 5">
            <a:extLst>
              <a:ext uri="{FF2B5EF4-FFF2-40B4-BE49-F238E27FC236}">
                <a16:creationId xmlns:a16="http://schemas.microsoft.com/office/drawing/2014/main" id="{440DC686-B4A4-222D-04F0-4AEE55FC1751}"/>
              </a:ext>
            </a:extLst>
          </p:cNvPr>
          <p:cNvGraphicFramePr>
            <a:graphicFrameLocks noGrp="1"/>
          </p:cNvGraphicFramePr>
          <p:nvPr>
            <p:extLst>
              <p:ext uri="{D42A27DB-BD31-4B8C-83A1-F6EECF244321}">
                <p14:modId xmlns:p14="http://schemas.microsoft.com/office/powerpoint/2010/main" val="3964091758"/>
              </p:ext>
            </p:extLst>
          </p:nvPr>
        </p:nvGraphicFramePr>
        <p:xfrm>
          <a:off x="2383642" y="1176508"/>
          <a:ext cx="8145374" cy="5094757"/>
        </p:xfrm>
        <a:graphic>
          <a:graphicData uri="http://schemas.openxmlformats.org/drawingml/2006/table">
            <a:tbl>
              <a:tblPr firstRow="1" firstCol="1">
                <a:tableStyleId>{5C22544A-7EE6-4342-B048-85BDC9FD1C3A}</a:tableStyleId>
              </a:tblPr>
              <a:tblGrid>
                <a:gridCol w="5981040">
                  <a:extLst>
                    <a:ext uri="{9D8B030D-6E8A-4147-A177-3AD203B41FA5}">
                      <a16:colId xmlns:a16="http://schemas.microsoft.com/office/drawing/2014/main" val="3105090525"/>
                    </a:ext>
                  </a:extLst>
                </a:gridCol>
                <a:gridCol w="2164334">
                  <a:extLst>
                    <a:ext uri="{9D8B030D-6E8A-4147-A177-3AD203B41FA5}">
                      <a16:colId xmlns:a16="http://schemas.microsoft.com/office/drawing/2014/main" val="1590998888"/>
                    </a:ext>
                  </a:extLst>
                </a:gridCol>
              </a:tblGrid>
              <a:tr h="322326">
                <a:tc gridSpan="2">
                  <a:txBody>
                    <a:bodyPr/>
                    <a:lstStyle/>
                    <a:p>
                      <a:pPr marL="0" marR="0" algn="just">
                        <a:lnSpc>
                          <a:spcPct val="115000"/>
                        </a:lnSpc>
                        <a:spcBef>
                          <a:spcPts val="0"/>
                        </a:spcBef>
                        <a:spcAft>
                          <a:spcPts val="800"/>
                        </a:spcAft>
                      </a:pPr>
                      <a:r>
                        <a:rPr lang="en-US" sz="2000" kern="100" dirty="0">
                          <a:effectLst/>
                        </a:rPr>
                        <a:t>Summary Milestone Schedule</a:t>
                      </a:r>
                      <a:endParaRPr lang="en-US" sz="18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E3AD43"/>
                    </a:solidFill>
                  </a:tcPr>
                </a:tc>
                <a:tc hMerge="1">
                  <a:txBody>
                    <a:bodyPr/>
                    <a:lstStyle/>
                    <a:p>
                      <a:endParaRPr lang="en-US"/>
                    </a:p>
                  </a:txBody>
                  <a:tcPr/>
                </a:tc>
                <a:extLst>
                  <a:ext uri="{0D108BD9-81ED-4DB2-BD59-A6C34878D82A}">
                    <a16:rowId xmlns:a16="http://schemas.microsoft.com/office/drawing/2014/main" val="2128674114"/>
                  </a:ext>
                </a:extLst>
              </a:tr>
              <a:tr h="296232">
                <a:tc>
                  <a:txBody>
                    <a:bodyPr/>
                    <a:lstStyle/>
                    <a:p>
                      <a:pPr marL="0" marR="0" algn="just">
                        <a:lnSpc>
                          <a:spcPct val="115000"/>
                        </a:lnSpc>
                        <a:spcBef>
                          <a:spcPts val="0"/>
                        </a:spcBef>
                        <a:spcAft>
                          <a:spcPts val="800"/>
                        </a:spcAft>
                      </a:pPr>
                      <a:r>
                        <a:rPr lang="en-US" sz="1800" kern="100" dirty="0">
                          <a:effectLst/>
                        </a:rPr>
                        <a:t>Project Milestone</a:t>
                      </a:r>
                      <a:endParaRPr lang="en-US" sz="16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E3AD43"/>
                    </a:solidFill>
                  </a:tcPr>
                </a:tc>
                <a:tc>
                  <a:txBody>
                    <a:bodyPr/>
                    <a:lstStyle/>
                    <a:p>
                      <a:pPr marL="0" marR="0" algn="ctr">
                        <a:lnSpc>
                          <a:spcPct val="115000"/>
                        </a:lnSpc>
                        <a:spcBef>
                          <a:spcPts val="0"/>
                        </a:spcBef>
                        <a:spcAft>
                          <a:spcPts val="800"/>
                        </a:spcAft>
                      </a:pPr>
                      <a:r>
                        <a:rPr lang="en-US" sz="1400" kern="100" dirty="0">
                          <a:effectLst/>
                        </a:rPr>
                        <a:t>Target Date (MM/DD/YYYY)</a:t>
                      </a:r>
                      <a:endParaRPr lang="en-US" sz="16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53028475"/>
                  </a:ext>
                </a:extLst>
              </a:tr>
              <a:tr h="300044">
                <a:tc>
                  <a:txBody>
                    <a:bodyPr/>
                    <a:lstStyle/>
                    <a:p>
                      <a:pPr marL="342900" marR="0" lvl="0" indent="-342900" algn="just">
                        <a:lnSpc>
                          <a:spcPct val="115000"/>
                        </a:lnSpc>
                        <a:spcBef>
                          <a:spcPts val="0"/>
                        </a:spcBef>
                        <a:spcAft>
                          <a:spcPts val="0"/>
                        </a:spcAft>
                        <a:buFont typeface="Symbol" panose="05050102010706020507" pitchFamily="18" charset="2"/>
                        <a:buChar char="·"/>
                      </a:pPr>
                      <a:r>
                        <a:rPr lang="en-US" sz="1600" kern="100" dirty="0">
                          <a:effectLst/>
                        </a:rPr>
                        <a:t>Project Idea</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E3AD43"/>
                    </a:solidFill>
                  </a:tcPr>
                </a:tc>
                <a:tc>
                  <a:txBody>
                    <a:bodyPr/>
                    <a:lstStyle/>
                    <a:p>
                      <a:pPr marL="0" marR="0" algn="ctr">
                        <a:lnSpc>
                          <a:spcPct val="115000"/>
                        </a:lnSpc>
                        <a:spcBef>
                          <a:spcPts val="0"/>
                        </a:spcBef>
                        <a:spcAft>
                          <a:spcPts val="800"/>
                        </a:spcAft>
                      </a:pPr>
                      <a:r>
                        <a:rPr lang="en-US" sz="1600" kern="100">
                          <a:effectLst/>
                        </a:rPr>
                        <a:t>03/24/2022</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47511626"/>
                  </a:ext>
                </a:extLst>
              </a:tr>
              <a:tr h="300044">
                <a:tc>
                  <a:txBody>
                    <a:bodyPr/>
                    <a:lstStyle/>
                    <a:p>
                      <a:pPr marL="342900" marR="0" lvl="0" indent="-342900" algn="just">
                        <a:lnSpc>
                          <a:spcPct val="115000"/>
                        </a:lnSpc>
                        <a:spcBef>
                          <a:spcPts val="0"/>
                        </a:spcBef>
                        <a:spcAft>
                          <a:spcPts val="0"/>
                        </a:spcAft>
                        <a:buFont typeface="Symbol" panose="05050102010706020507" pitchFamily="18" charset="2"/>
                        <a:buChar char="·"/>
                      </a:pPr>
                      <a:r>
                        <a:rPr lang="en-US" sz="1600" kern="100">
                          <a:effectLst/>
                        </a:rPr>
                        <a:t>Project Proposal Approval</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E3AD43"/>
                    </a:solidFill>
                  </a:tcPr>
                </a:tc>
                <a:tc>
                  <a:txBody>
                    <a:bodyPr/>
                    <a:lstStyle/>
                    <a:p>
                      <a:pPr marL="228600" marR="0" indent="-228600" algn="ctr">
                        <a:lnSpc>
                          <a:spcPct val="115000"/>
                        </a:lnSpc>
                        <a:spcBef>
                          <a:spcPts val="0"/>
                        </a:spcBef>
                        <a:spcAft>
                          <a:spcPts val="800"/>
                        </a:spcAft>
                      </a:pPr>
                      <a:r>
                        <a:rPr lang="en-US" sz="1600" kern="100">
                          <a:effectLst/>
                        </a:rPr>
                        <a:t>05/12/2022</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50832955"/>
                  </a:ext>
                </a:extLst>
              </a:tr>
              <a:tr h="269931">
                <a:tc>
                  <a:txBody>
                    <a:bodyPr/>
                    <a:lstStyle/>
                    <a:p>
                      <a:pPr marL="342900" marR="0" lvl="0" indent="-342900" algn="l">
                        <a:lnSpc>
                          <a:spcPct val="115000"/>
                        </a:lnSpc>
                        <a:spcBef>
                          <a:spcPts val="0"/>
                        </a:spcBef>
                        <a:spcAft>
                          <a:spcPts val="0"/>
                        </a:spcAft>
                        <a:buFont typeface="Symbol" panose="05050102010706020507" pitchFamily="18" charset="2"/>
                        <a:buChar char="·"/>
                      </a:pPr>
                      <a:r>
                        <a:rPr lang="en-US" sz="1600" kern="100" dirty="0">
                          <a:effectLst/>
                        </a:rPr>
                        <a:t>Project Management Plan Approval and Sponsor Acceptance</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E3AD43"/>
                    </a:solidFill>
                  </a:tcPr>
                </a:tc>
                <a:tc>
                  <a:txBody>
                    <a:bodyPr/>
                    <a:lstStyle/>
                    <a:p>
                      <a:pPr marL="228600" marR="0" indent="-228600" algn="ctr">
                        <a:lnSpc>
                          <a:spcPct val="115000"/>
                        </a:lnSpc>
                        <a:spcBef>
                          <a:spcPts val="0"/>
                        </a:spcBef>
                        <a:spcAft>
                          <a:spcPts val="800"/>
                        </a:spcAft>
                      </a:pPr>
                      <a:r>
                        <a:rPr lang="en-US" sz="1600" kern="100">
                          <a:effectLst/>
                        </a:rPr>
                        <a:t>07/11/2022</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83126557"/>
                  </a:ext>
                </a:extLst>
              </a:tr>
              <a:tr h="300044">
                <a:tc>
                  <a:txBody>
                    <a:bodyPr/>
                    <a:lstStyle/>
                    <a:p>
                      <a:pPr marL="342900" marR="0" lvl="0" indent="-342900" algn="just">
                        <a:lnSpc>
                          <a:spcPct val="115000"/>
                        </a:lnSpc>
                        <a:spcBef>
                          <a:spcPts val="0"/>
                        </a:spcBef>
                        <a:spcAft>
                          <a:spcPts val="0"/>
                        </a:spcAft>
                        <a:buFont typeface="Symbol" panose="05050102010706020507" pitchFamily="18" charset="2"/>
                        <a:buChar char="·"/>
                      </a:pPr>
                      <a:r>
                        <a:rPr lang="en-US" sz="1600" kern="100" dirty="0">
                          <a:effectLst/>
                        </a:rPr>
                        <a:t>System Design Approval</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E3AD43"/>
                    </a:solidFill>
                  </a:tcPr>
                </a:tc>
                <a:tc>
                  <a:txBody>
                    <a:bodyPr/>
                    <a:lstStyle/>
                    <a:p>
                      <a:pPr marL="228600" marR="0" indent="-228600" algn="ctr">
                        <a:lnSpc>
                          <a:spcPct val="115000"/>
                        </a:lnSpc>
                        <a:spcBef>
                          <a:spcPts val="0"/>
                        </a:spcBef>
                        <a:spcAft>
                          <a:spcPts val="800"/>
                        </a:spcAft>
                      </a:pPr>
                      <a:r>
                        <a:rPr lang="en-US" sz="1600" kern="100" dirty="0">
                          <a:effectLst/>
                        </a:rPr>
                        <a:t>11/14/2022</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16727412"/>
                  </a:ext>
                </a:extLst>
              </a:tr>
              <a:tr h="300044">
                <a:tc>
                  <a:txBody>
                    <a:bodyPr/>
                    <a:lstStyle/>
                    <a:p>
                      <a:pPr marL="342900" marR="0" lvl="0" indent="-342900">
                        <a:lnSpc>
                          <a:spcPct val="115000"/>
                        </a:lnSpc>
                        <a:spcBef>
                          <a:spcPts val="0"/>
                        </a:spcBef>
                        <a:spcAft>
                          <a:spcPts val="0"/>
                        </a:spcAft>
                        <a:buFont typeface="Symbol" panose="05050102010706020507" pitchFamily="18" charset="2"/>
                        <a:buChar char="·"/>
                      </a:pPr>
                      <a:r>
                        <a:rPr lang="en-US" sz="1600" kern="100" dirty="0">
                          <a:effectLst/>
                        </a:rPr>
                        <a:t>Low/High-Fidelity Wireframe Approval</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solidFill>
                      <a:srgbClr val="E3AD43"/>
                    </a:solidFill>
                  </a:tcPr>
                </a:tc>
                <a:tc>
                  <a:txBody>
                    <a:bodyPr/>
                    <a:lstStyle/>
                    <a:p>
                      <a:pPr marL="0" marR="0" algn="ctr">
                        <a:lnSpc>
                          <a:spcPct val="115000"/>
                        </a:lnSpc>
                        <a:spcBef>
                          <a:spcPts val="0"/>
                        </a:spcBef>
                        <a:spcAft>
                          <a:spcPts val="800"/>
                        </a:spcAft>
                      </a:pPr>
                      <a:r>
                        <a:rPr lang="en-US" sz="1600" kern="100" dirty="0">
                          <a:effectLst/>
                        </a:rPr>
                        <a:t>12/13/2023</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91342170"/>
                  </a:ext>
                </a:extLst>
              </a:tr>
              <a:tr h="300044">
                <a:tc>
                  <a:txBody>
                    <a:bodyPr/>
                    <a:lstStyle/>
                    <a:p>
                      <a:pPr marL="342900" marR="0" lvl="0" indent="-342900" algn="just">
                        <a:lnSpc>
                          <a:spcPct val="115000"/>
                        </a:lnSpc>
                        <a:spcBef>
                          <a:spcPts val="0"/>
                        </a:spcBef>
                        <a:spcAft>
                          <a:spcPts val="0"/>
                        </a:spcAft>
                        <a:buFont typeface="Symbol" panose="05050102010706020507" pitchFamily="18" charset="2"/>
                        <a:buChar char="·"/>
                      </a:pPr>
                      <a:r>
                        <a:rPr lang="en-US" sz="1600" kern="100" dirty="0">
                          <a:effectLst/>
                        </a:rPr>
                        <a:t>Verified Use Case Requirements</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E3AD43"/>
                    </a:solidFill>
                  </a:tcPr>
                </a:tc>
                <a:tc>
                  <a:txBody>
                    <a:bodyPr/>
                    <a:lstStyle/>
                    <a:p>
                      <a:pPr marL="0" marR="0" algn="ctr">
                        <a:lnSpc>
                          <a:spcPct val="115000"/>
                        </a:lnSpc>
                        <a:spcBef>
                          <a:spcPts val="0"/>
                        </a:spcBef>
                        <a:spcAft>
                          <a:spcPts val="800"/>
                        </a:spcAft>
                      </a:pPr>
                      <a:r>
                        <a:rPr lang="en-US" sz="1600" kern="100">
                          <a:effectLst/>
                        </a:rPr>
                        <a:t>07/25/2023</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16679950"/>
                  </a:ext>
                </a:extLst>
              </a:tr>
              <a:tr h="300044">
                <a:tc>
                  <a:txBody>
                    <a:bodyPr/>
                    <a:lstStyle/>
                    <a:p>
                      <a:pPr marL="342900" marR="0" lvl="0" indent="-342900" algn="just">
                        <a:lnSpc>
                          <a:spcPct val="115000"/>
                        </a:lnSpc>
                        <a:spcBef>
                          <a:spcPts val="0"/>
                        </a:spcBef>
                        <a:spcAft>
                          <a:spcPts val="0"/>
                        </a:spcAft>
                        <a:buFont typeface="Symbol" panose="05050102010706020507" pitchFamily="18" charset="2"/>
                        <a:buChar char="·"/>
                      </a:pPr>
                      <a:r>
                        <a:rPr lang="en-US" sz="1600" kern="100" dirty="0">
                          <a:effectLst/>
                        </a:rPr>
                        <a:t>Successful Testing for Release 1</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E3AD43"/>
                    </a:solidFill>
                  </a:tcPr>
                </a:tc>
                <a:tc>
                  <a:txBody>
                    <a:bodyPr/>
                    <a:lstStyle/>
                    <a:p>
                      <a:pPr marL="0" marR="0" algn="ctr">
                        <a:lnSpc>
                          <a:spcPct val="115000"/>
                        </a:lnSpc>
                        <a:spcBef>
                          <a:spcPts val="0"/>
                        </a:spcBef>
                        <a:spcAft>
                          <a:spcPts val="800"/>
                        </a:spcAft>
                      </a:pPr>
                      <a:r>
                        <a:rPr lang="en-US" sz="1600" kern="100">
                          <a:effectLst/>
                        </a:rPr>
                        <a:t>07/31/2023</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88754557"/>
                  </a:ext>
                </a:extLst>
              </a:tr>
              <a:tr h="300044">
                <a:tc>
                  <a:txBody>
                    <a:bodyPr/>
                    <a:lstStyle/>
                    <a:p>
                      <a:pPr marL="342900" marR="0" lvl="0" indent="-342900" algn="just">
                        <a:lnSpc>
                          <a:spcPct val="115000"/>
                        </a:lnSpc>
                        <a:spcBef>
                          <a:spcPts val="0"/>
                        </a:spcBef>
                        <a:spcAft>
                          <a:spcPts val="0"/>
                        </a:spcAft>
                        <a:buFont typeface="Symbol" panose="05050102010706020507" pitchFamily="18" charset="2"/>
                        <a:buChar char="·"/>
                      </a:pPr>
                      <a:r>
                        <a:rPr lang="en-US" sz="1600" kern="100" dirty="0">
                          <a:effectLst/>
                        </a:rPr>
                        <a:t>Successful Testing for Release 2</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E3AD43"/>
                    </a:solidFill>
                  </a:tcPr>
                </a:tc>
                <a:tc>
                  <a:txBody>
                    <a:bodyPr/>
                    <a:lstStyle/>
                    <a:p>
                      <a:pPr marL="0" marR="0" algn="ctr">
                        <a:lnSpc>
                          <a:spcPct val="115000"/>
                        </a:lnSpc>
                        <a:spcBef>
                          <a:spcPts val="0"/>
                        </a:spcBef>
                        <a:spcAft>
                          <a:spcPts val="800"/>
                        </a:spcAft>
                      </a:pPr>
                      <a:r>
                        <a:rPr lang="en-US" sz="1600" kern="100" dirty="0">
                          <a:effectLst/>
                        </a:rPr>
                        <a:t>08/03/2023</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04173352"/>
                  </a:ext>
                </a:extLst>
              </a:tr>
              <a:tr h="300044">
                <a:tc>
                  <a:txBody>
                    <a:bodyPr/>
                    <a:lstStyle/>
                    <a:p>
                      <a:pPr marL="342900" marR="0" lvl="0" indent="-342900" algn="just">
                        <a:lnSpc>
                          <a:spcPct val="115000"/>
                        </a:lnSpc>
                        <a:spcBef>
                          <a:spcPts val="0"/>
                        </a:spcBef>
                        <a:spcAft>
                          <a:spcPts val="0"/>
                        </a:spcAft>
                        <a:buFont typeface="Symbol" panose="05050102010706020507" pitchFamily="18" charset="2"/>
                        <a:buChar char="·"/>
                      </a:pPr>
                      <a:r>
                        <a:rPr lang="en-US" sz="1600" kern="100" dirty="0">
                          <a:effectLst/>
                        </a:rPr>
                        <a:t>Successful Testing for Release 3</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E3AD43"/>
                    </a:solidFill>
                  </a:tcPr>
                </a:tc>
                <a:tc>
                  <a:txBody>
                    <a:bodyPr/>
                    <a:lstStyle/>
                    <a:p>
                      <a:pPr marL="0" marR="0" algn="ctr">
                        <a:lnSpc>
                          <a:spcPct val="115000"/>
                        </a:lnSpc>
                        <a:spcBef>
                          <a:spcPts val="0"/>
                        </a:spcBef>
                        <a:spcAft>
                          <a:spcPts val="800"/>
                        </a:spcAft>
                      </a:pPr>
                      <a:r>
                        <a:rPr lang="en-US" sz="1600" kern="100" dirty="0">
                          <a:effectLst/>
                        </a:rPr>
                        <a:t>08/07/2023</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16044051"/>
                  </a:ext>
                </a:extLst>
              </a:tr>
              <a:tr h="300044">
                <a:tc>
                  <a:txBody>
                    <a:bodyPr/>
                    <a:lstStyle/>
                    <a:p>
                      <a:pPr marL="342900" marR="0" lvl="0" indent="-342900" algn="just">
                        <a:lnSpc>
                          <a:spcPct val="115000"/>
                        </a:lnSpc>
                        <a:spcBef>
                          <a:spcPts val="0"/>
                        </a:spcBef>
                        <a:spcAft>
                          <a:spcPts val="0"/>
                        </a:spcAft>
                        <a:buFont typeface="Symbol" panose="05050102010706020507" pitchFamily="18" charset="2"/>
                        <a:buChar char="·"/>
                      </a:pPr>
                      <a:r>
                        <a:rPr lang="en-US" sz="1600" kern="100" dirty="0">
                          <a:effectLst/>
                        </a:rPr>
                        <a:t>Successful Integration Testing</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E3AD43"/>
                    </a:solidFill>
                  </a:tcPr>
                </a:tc>
                <a:tc>
                  <a:txBody>
                    <a:bodyPr/>
                    <a:lstStyle/>
                    <a:p>
                      <a:pPr marL="0" marR="0" algn="ctr">
                        <a:lnSpc>
                          <a:spcPct val="115000"/>
                        </a:lnSpc>
                        <a:spcBef>
                          <a:spcPts val="0"/>
                        </a:spcBef>
                        <a:spcAft>
                          <a:spcPts val="800"/>
                        </a:spcAft>
                      </a:pPr>
                      <a:r>
                        <a:rPr lang="en-US" sz="1600" kern="100">
                          <a:effectLst/>
                        </a:rPr>
                        <a:t>08/11/2023</a:t>
                      </a:r>
                      <a:endParaRPr lang="en-US" sz="14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96386293"/>
                  </a:ext>
                </a:extLst>
              </a:tr>
              <a:tr h="300044">
                <a:tc>
                  <a:txBody>
                    <a:bodyPr/>
                    <a:lstStyle/>
                    <a:p>
                      <a:pPr marL="342900" marR="0" lvl="0" indent="-342900" algn="just">
                        <a:lnSpc>
                          <a:spcPct val="115000"/>
                        </a:lnSpc>
                        <a:spcBef>
                          <a:spcPts val="0"/>
                        </a:spcBef>
                        <a:spcAft>
                          <a:spcPts val="0"/>
                        </a:spcAft>
                        <a:buFont typeface="Symbol" panose="05050102010706020507" pitchFamily="18" charset="2"/>
                        <a:buChar char="·"/>
                      </a:pPr>
                      <a:r>
                        <a:rPr lang="en-US" sz="1600" kern="100" dirty="0">
                          <a:effectLst/>
                        </a:rPr>
                        <a:t>Successful User Acceptance Testing</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E3AD43"/>
                    </a:solidFill>
                  </a:tcPr>
                </a:tc>
                <a:tc>
                  <a:txBody>
                    <a:bodyPr/>
                    <a:lstStyle/>
                    <a:p>
                      <a:pPr marL="0" marR="0" algn="ctr">
                        <a:lnSpc>
                          <a:spcPct val="115000"/>
                        </a:lnSpc>
                        <a:spcBef>
                          <a:spcPts val="0"/>
                        </a:spcBef>
                        <a:spcAft>
                          <a:spcPts val="800"/>
                        </a:spcAft>
                      </a:pPr>
                      <a:r>
                        <a:rPr lang="en-US" sz="1600" kern="100" dirty="0">
                          <a:effectLst/>
                        </a:rPr>
                        <a:t>08/15/2023</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90567146"/>
                  </a:ext>
                </a:extLst>
              </a:tr>
              <a:tr h="300044">
                <a:tc>
                  <a:txBody>
                    <a:bodyPr/>
                    <a:lstStyle/>
                    <a:p>
                      <a:pPr marL="342900" marR="0" lvl="0" indent="-342900" algn="just">
                        <a:lnSpc>
                          <a:spcPct val="115000"/>
                        </a:lnSpc>
                        <a:spcBef>
                          <a:spcPts val="0"/>
                        </a:spcBef>
                        <a:spcAft>
                          <a:spcPts val="0"/>
                        </a:spcAft>
                        <a:buFont typeface="Symbol" panose="05050102010706020507" pitchFamily="18" charset="2"/>
                        <a:buChar char="·"/>
                      </a:pPr>
                      <a:r>
                        <a:rPr lang="en-US" sz="1600" kern="100" dirty="0">
                          <a:effectLst/>
                        </a:rPr>
                        <a:t>Successful Performance Testing</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E3AD43"/>
                    </a:solidFill>
                  </a:tcPr>
                </a:tc>
                <a:tc>
                  <a:txBody>
                    <a:bodyPr/>
                    <a:lstStyle/>
                    <a:p>
                      <a:pPr marL="0" marR="0" algn="ctr">
                        <a:lnSpc>
                          <a:spcPct val="115000"/>
                        </a:lnSpc>
                        <a:spcBef>
                          <a:spcPts val="0"/>
                        </a:spcBef>
                        <a:spcAft>
                          <a:spcPts val="800"/>
                        </a:spcAft>
                      </a:pPr>
                      <a:r>
                        <a:rPr lang="en-US" sz="1600" kern="100" dirty="0">
                          <a:effectLst/>
                        </a:rPr>
                        <a:t>08/17/2023</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58053716"/>
                  </a:ext>
                </a:extLst>
              </a:tr>
              <a:tr h="300044">
                <a:tc>
                  <a:txBody>
                    <a:bodyPr/>
                    <a:lstStyle/>
                    <a:p>
                      <a:pPr marL="342900" marR="0" lvl="0" indent="-342900" algn="just">
                        <a:lnSpc>
                          <a:spcPct val="115000"/>
                        </a:lnSpc>
                        <a:spcBef>
                          <a:spcPts val="0"/>
                        </a:spcBef>
                        <a:spcAft>
                          <a:spcPts val="0"/>
                        </a:spcAft>
                        <a:buFont typeface="Symbol" panose="05050102010706020507" pitchFamily="18" charset="2"/>
                        <a:buChar char="·"/>
                      </a:pPr>
                      <a:r>
                        <a:rPr lang="en-US" sz="1600" kern="100" dirty="0">
                          <a:effectLst/>
                        </a:rPr>
                        <a:t>Successful Production Readiness Testing</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E3AD43"/>
                    </a:solidFill>
                  </a:tcPr>
                </a:tc>
                <a:tc>
                  <a:txBody>
                    <a:bodyPr/>
                    <a:lstStyle/>
                    <a:p>
                      <a:pPr marL="0" marR="0" algn="ctr">
                        <a:lnSpc>
                          <a:spcPct val="115000"/>
                        </a:lnSpc>
                        <a:spcBef>
                          <a:spcPts val="0"/>
                        </a:spcBef>
                        <a:spcAft>
                          <a:spcPts val="800"/>
                        </a:spcAft>
                      </a:pPr>
                      <a:r>
                        <a:rPr lang="en-US" sz="1600" kern="100" dirty="0">
                          <a:effectLst/>
                        </a:rPr>
                        <a:t>08/22/2023</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66202265"/>
                  </a:ext>
                </a:extLst>
              </a:tr>
              <a:tr h="300044">
                <a:tc>
                  <a:txBody>
                    <a:bodyPr/>
                    <a:lstStyle/>
                    <a:p>
                      <a:pPr marL="342900" marR="0" lvl="0" indent="-342900" algn="just">
                        <a:lnSpc>
                          <a:spcPct val="115000"/>
                        </a:lnSpc>
                        <a:spcBef>
                          <a:spcPts val="0"/>
                        </a:spcBef>
                        <a:spcAft>
                          <a:spcPts val="0"/>
                        </a:spcAft>
                        <a:buFont typeface="Symbol" panose="05050102010706020507" pitchFamily="18" charset="2"/>
                        <a:buChar char="·"/>
                      </a:pPr>
                      <a:r>
                        <a:rPr lang="en-US" sz="1600" kern="100" dirty="0">
                          <a:effectLst/>
                        </a:rPr>
                        <a:t>Successful Parallel Testing</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E3AD43"/>
                    </a:solidFill>
                  </a:tcPr>
                </a:tc>
                <a:tc>
                  <a:txBody>
                    <a:bodyPr/>
                    <a:lstStyle/>
                    <a:p>
                      <a:pPr marL="0" marR="0" algn="ctr">
                        <a:lnSpc>
                          <a:spcPct val="115000"/>
                        </a:lnSpc>
                        <a:spcBef>
                          <a:spcPts val="0"/>
                        </a:spcBef>
                        <a:spcAft>
                          <a:spcPts val="800"/>
                        </a:spcAft>
                      </a:pPr>
                      <a:r>
                        <a:rPr lang="en-US" sz="1600" kern="100" dirty="0">
                          <a:effectLst/>
                        </a:rPr>
                        <a:t>08/24/2023</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8999806"/>
                  </a:ext>
                </a:extLst>
              </a:tr>
              <a:tr h="300044">
                <a:tc>
                  <a:txBody>
                    <a:bodyPr/>
                    <a:lstStyle/>
                    <a:p>
                      <a:pPr marL="342900" marR="0" lvl="0" indent="-342900" algn="just">
                        <a:lnSpc>
                          <a:spcPct val="115000"/>
                        </a:lnSpc>
                        <a:spcBef>
                          <a:spcPts val="0"/>
                        </a:spcBef>
                        <a:spcAft>
                          <a:spcPts val="0"/>
                        </a:spcAft>
                        <a:buFont typeface="Symbol" panose="05050102010706020507" pitchFamily="18" charset="2"/>
                        <a:buChar char="·"/>
                      </a:pPr>
                      <a:r>
                        <a:rPr lang="en-US" sz="1600" kern="100" dirty="0">
                          <a:effectLst/>
                        </a:rPr>
                        <a:t>Discovery and Feedback</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E3AD43"/>
                    </a:solidFill>
                  </a:tcPr>
                </a:tc>
                <a:tc>
                  <a:txBody>
                    <a:bodyPr/>
                    <a:lstStyle/>
                    <a:p>
                      <a:pPr marL="0" marR="0" algn="ctr">
                        <a:lnSpc>
                          <a:spcPct val="115000"/>
                        </a:lnSpc>
                        <a:spcBef>
                          <a:spcPts val="0"/>
                        </a:spcBef>
                        <a:spcAft>
                          <a:spcPts val="800"/>
                        </a:spcAft>
                      </a:pPr>
                      <a:r>
                        <a:rPr lang="en-US" sz="1600" kern="100" dirty="0">
                          <a:effectLst/>
                        </a:rPr>
                        <a:t>09/13/2023</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07277763"/>
                  </a:ext>
                </a:extLst>
              </a:tr>
            </a:tbl>
          </a:graphicData>
        </a:graphic>
      </p:graphicFrame>
      <p:pic>
        <p:nvPicPr>
          <p:cNvPr id="4" name="Picture 3" descr="A logo on a black background&#10;&#10;Description automatically generated with low confidence">
            <a:extLst>
              <a:ext uri="{FF2B5EF4-FFF2-40B4-BE49-F238E27FC236}">
                <a16:creationId xmlns:a16="http://schemas.microsoft.com/office/drawing/2014/main" id="{06D5CC8A-FB29-70DB-62C8-30AA7DBA968E}"/>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3377353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Stakeholder Analysis</a:t>
            </a:r>
            <a:endParaRPr lang="en-US"/>
          </a:p>
        </p:txBody>
      </p:sp>
      <p:sp>
        <p:nvSpPr>
          <p:cNvPr id="2" name="TextBox 1">
            <a:extLst>
              <a:ext uri="{FF2B5EF4-FFF2-40B4-BE49-F238E27FC236}">
                <a16:creationId xmlns:a16="http://schemas.microsoft.com/office/drawing/2014/main" id="{0ECA93B9-07CC-F4FD-BE1F-F1B7F00728E6}"/>
              </a:ext>
            </a:extLst>
          </p:cNvPr>
          <p:cNvSpPr txBox="1"/>
          <p:nvPr/>
        </p:nvSpPr>
        <p:spPr>
          <a:xfrm>
            <a:off x="4678054" y="6356349"/>
            <a:ext cx="2866619" cy="369332"/>
          </a:xfrm>
          <a:prstGeom prst="rect">
            <a:avLst/>
          </a:prstGeom>
          <a:noFill/>
        </p:spPr>
        <p:txBody>
          <a:bodyPr wrap="none" lIns="91440" tIns="45720" rIns="91440" bIns="45720" rtlCol="0" anchor="t">
            <a:spAutoFit/>
          </a:bodyPr>
          <a:lstStyle/>
          <a:p>
            <a:r>
              <a:rPr lang="en-US">
                <a:solidFill>
                  <a:schemeClr val="tx2">
                    <a:lumMod val="60000"/>
                    <a:lumOff val="40000"/>
                  </a:schemeClr>
                </a:solidFill>
                <a:latin typeface="Avenir Book" panose="02000503020000020003"/>
              </a:rPr>
              <a:t>Presented by: Bryan Geneta</a:t>
            </a:r>
          </a:p>
        </p:txBody>
      </p:sp>
      <p:pic>
        <p:nvPicPr>
          <p:cNvPr id="5" name="Picture 4" descr="A logo on a black background&#10;&#10;Description automatically generated with low confidence">
            <a:extLst>
              <a:ext uri="{FF2B5EF4-FFF2-40B4-BE49-F238E27FC236}">
                <a16:creationId xmlns:a16="http://schemas.microsoft.com/office/drawing/2014/main" id="{D4CAACC7-19BF-9A0D-C548-251AE85CD151}"/>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pic>
        <p:nvPicPr>
          <p:cNvPr id="4" name="Picture 3">
            <a:extLst>
              <a:ext uri="{FF2B5EF4-FFF2-40B4-BE49-F238E27FC236}">
                <a16:creationId xmlns:a16="http://schemas.microsoft.com/office/drawing/2014/main" id="{8F3EEF95-8231-6EAA-2002-CD7EA7D0106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0251" y="2176638"/>
            <a:ext cx="10991497" cy="2395725"/>
          </a:xfrm>
          <a:prstGeom prst="rect">
            <a:avLst/>
          </a:prstGeom>
          <a:noFill/>
          <a:ln>
            <a:noFill/>
          </a:ln>
        </p:spPr>
      </p:pic>
    </p:spTree>
    <p:extLst>
      <p:ext uri="{BB962C8B-B14F-4D97-AF65-F5344CB8AC3E}">
        <p14:creationId xmlns:p14="http://schemas.microsoft.com/office/powerpoint/2010/main" val="3077858492"/>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8E5C03F786D684AB79627F2BAF5AB3A" ma:contentTypeVersion="12" ma:contentTypeDescription="Create a new document." ma:contentTypeScope="" ma:versionID="6753d19c26ced2570449d2cfe2fd38cd">
  <xsd:schema xmlns:xsd="http://www.w3.org/2001/XMLSchema" xmlns:xs="http://www.w3.org/2001/XMLSchema" xmlns:p="http://schemas.microsoft.com/office/2006/metadata/properties" xmlns:ns2="31aac78f-6ed8-4134-ac7e-47c186d487c3" xmlns:ns3="0d803109-e11b-45d4-a4e8-5bf0740163af" targetNamespace="http://schemas.microsoft.com/office/2006/metadata/properties" ma:root="true" ma:fieldsID="59531f12ec9f3761682ad3919ac9365f" ns2:_="" ns3:_="">
    <xsd:import namespace="31aac78f-6ed8-4134-ac7e-47c186d487c3"/>
    <xsd:import namespace="0d803109-e11b-45d4-a4e8-5bf0740163a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aac78f-6ed8-4134-ac7e-47c186d487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aaf8b06a-778d-4447-b55c-f8813fb4c887"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d803109-e11b-45d4-a4e8-5bf0740163af"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835bd3df-41c7-4e11-89b6-40f217b9c11a}" ma:internalName="TaxCatchAll" ma:showField="CatchAllData" ma:web="0d803109-e11b-45d4-a4e8-5bf0740163af">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0d803109-e11b-45d4-a4e8-5bf0740163af" xsi:nil="true"/>
    <lcf76f155ced4ddcb4097134ff3c332f xmlns="31aac78f-6ed8-4134-ac7e-47c186d487c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5946A7BF-9AD1-487D-B50B-B4855E655648}">
  <ds:schemaRefs>
    <ds:schemaRef ds:uri="http://schemas.microsoft.com/sharepoint/v3/contenttype/forms"/>
  </ds:schemaRefs>
</ds:datastoreItem>
</file>

<file path=customXml/itemProps2.xml><?xml version="1.0" encoding="utf-8"?>
<ds:datastoreItem xmlns:ds="http://schemas.openxmlformats.org/officeDocument/2006/customXml" ds:itemID="{27D82DAE-64D8-4007-B344-489B97E15D10}">
  <ds:schemaRefs>
    <ds:schemaRef ds:uri="0d803109-e11b-45d4-a4e8-5bf0740163af"/>
    <ds:schemaRef ds:uri="31aac78f-6ed8-4134-ac7e-47c186d487c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7CC4145-1E25-4B52-8F1D-3AAE6C1E66D1}">
  <ds:schemaRefs>
    <ds:schemaRef ds:uri="http://purl.org/dc/terms/"/>
    <ds:schemaRef ds:uri="0d803109-e11b-45d4-a4e8-5bf0740163af"/>
    <ds:schemaRef ds:uri="http://schemas.microsoft.com/office/2006/metadata/properties"/>
    <ds:schemaRef ds:uri="http://www.w3.org/XML/1998/namespace"/>
    <ds:schemaRef ds:uri="http://purl.org/dc/elements/1.1/"/>
    <ds:schemaRef ds:uri="http://schemas.microsoft.com/office/2006/documentManagement/types"/>
    <ds:schemaRef ds:uri="http://schemas.openxmlformats.org/package/2006/metadata/core-properties"/>
    <ds:schemaRef ds:uri="http://schemas.microsoft.com/office/infopath/2007/PartnerControls"/>
    <ds:schemaRef ds:uri="31aac78f-6ed8-4134-ac7e-47c186d487c3"/>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TEMP</Template>
  <TotalTime>3029</TotalTime>
  <Words>2111</Words>
  <Application>Microsoft Office PowerPoint</Application>
  <PresentationFormat>Widescreen</PresentationFormat>
  <Paragraphs>355</Paragraphs>
  <Slides>26</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Arial</vt:lpstr>
      <vt:lpstr>Avenir Book</vt:lpstr>
      <vt:lpstr>Calibri</vt:lpstr>
      <vt:lpstr>Calibri Light</vt:lpstr>
      <vt:lpstr>Cambria</vt:lpstr>
      <vt:lpstr>Courier New</vt:lpstr>
      <vt:lpstr>Sagona ExtraLight</vt:lpstr>
      <vt:lpstr>Speak Pro</vt:lpstr>
      <vt:lpstr>Symbol</vt:lpstr>
      <vt:lpstr>Times New Roman</vt:lpstr>
      <vt:lpstr>Office Theme</vt:lpstr>
      <vt:lpstr>Project management plan</vt:lpstr>
      <vt:lpstr>Introduction</vt:lpstr>
      <vt:lpstr>Problem statement</vt:lpstr>
      <vt:lpstr>Project deliverables and milestones</vt:lpstr>
      <vt:lpstr>Project deliverables and milestones</vt:lpstr>
      <vt:lpstr>Project deliverables and milestones</vt:lpstr>
      <vt:lpstr>Project deliverables and milestones</vt:lpstr>
      <vt:lpstr>Project deliverables and milestones</vt:lpstr>
      <vt:lpstr>Stakeholder Analysis</vt:lpstr>
      <vt:lpstr>WBS</vt:lpstr>
      <vt:lpstr>ESTIMATED PROJECT COST</vt:lpstr>
      <vt:lpstr>change control board</vt:lpstr>
      <vt:lpstr>STAFFING MANAGEMENT</vt:lpstr>
      <vt:lpstr>QUALITY ASSURANCE</vt:lpstr>
      <vt:lpstr>ROLES &amp; RESPONSIBILITIES</vt:lpstr>
      <vt:lpstr>Communication matrix</vt:lpstr>
      <vt:lpstr>Risk register</vt:lpstr>
      <vt:lpstr>Transition approach</vt:lpstr>
      <vt:lpstr>Transition approach</vt:lpstr>
      <vt:lpstr>PROTOTYPE </vt:lpstr>
      <vt:lpstr>Questions?</vt:lpstr>
      <vt:lpstr>GITHUB COMMITS</vt:lpstr>
      <vt:lpstr>Contribution/assignment</vt:lpstr>
      <vt:lpstr>Contribution/assignment</vt:lpstr>
      <vt:lpstr>Contribution/assignment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Title goes Here</dc:title>
  <dc:creator>Hans Oliver M. Schuck II</dc:creator>
  <cp:lastModifiedBy>Ruth Morallos</cp:lastModifiedBy>
  <cp:revision>5</cp:revision>
  <dcterms:created xsi:type="dcterms:W3CDTF">2021-08-11T05:29:25Z</dcterms:created>
  <dcterms:modified xsi:type="dcterms:W3CDTF">2023-06-26T15:39:38Z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0x01010078E5C03F786D684AB79627F2BAF5AB3A</vt:lpwstr>
  </property>
  <property fmtid="{D5CDD505-2E9C-101B-9397-08002B2CF9AE}" pid="3" name="MediaServiceImageTags">
    <vt:lpwstr/>
  </property>
</Properties>
</file>